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1.xml" ContentType="application/inkml+xml"/>
  <Override PartName="/ppt/notesSlides/notesSlide26.xml" ContentType="application/vnd.openxmlformats-officedocument.presentationml.notesSlide+xml"/>
  <Override PartName="/ppt/ink/ink2.xml" ContentType="application/inkml+xml"/>
  <Override PartName="/ppt/notesSlides/notesSlide27.xml" ContentType="application/vnd.openxmlformats-officedocument.presentationml.notesSlide+xml"/>
  <Override PartName="/ppt/ink/ink3.xml" ContentType="application/inkml+xml"/>
  <Override PartName="/ppt/ink/ink4.xml" ContentType="application/inkml+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ink/ink10.xml" ContentType="application/inkml+xml"/>
  <Override PartName="/ppt/notesSlides/notesSlide42.xml" ContentType="application/vnd.openxmlformats-officedocument.presentationml.notesSlide+xml"/>
  <Override PartName="/ppt/ink/ink11.xml" ContentType="application/inkml+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3"/>
  </p:notesMasterIdLst>
  <p:sldIdLst>
    <p:sldId id="290" r:id="rId2"/>
    <p:sldId id="259" r:id="rId3"/>
    <p:sldId id="300" r:id="rId4"/>
    <p:sldId id="317" r:id="rId5"/>
    <p:sldId id="308" r:id="rId6"/>
    <p:sldId id="263" r:id="rId7"/>
    <p:sldId id="318" r:id="rId8"/>
    <p:sldId id="302" r:id="rId9"/>
    <p:sldId id="262" r:id="rId10"/>
    <p:sldId id="264" r:id="rId11"/>
    <p:sldId id="312" r:id="rId12"/>
    <p:sldId id="265" r:id="rId13"/>
    <p:sldId id="313" r:id="rId14"/>
    <p:sldId id="266" r:id="rId15"/>
    <p:sldId id="267" r:id="rId16"/>
    <p:sldId id="268" r:id="rId17"/>
    <p:sldId id="269" r:id="rId18"/>
    <p:sldId id="303" r:id="rId19"/>
    <p:sldId id="270" r:id="rId20"/>
    <p:sldId id="271" r:id="rId21"/>
    <p:sldId id="272" r:id="rId22"/>
    <p:sldId id="304" r:id="rId23"/>
    <p:sldId id="273" r:id="rId24"/>
    <p:sldId id="274" r:id="rId25"/>
    <p:sldId id="275" r:id="rId26"/>
    <p:sldId id="276" r:id="rId27"/>
    <p:sldId id="284" r:id="rId28"/>
    <p:sldId id="277" r:id="rId29"/>
    <p:sldId id="305" r:id="rId30"/>
    <p:sldId id="278" r:id="rId31"/>
    <p:sldId id="279" r:id="rId32"/>
    <p:sldId id="280" r:id="rId33"/>
    <p:sldId id="281" r:id="rId34"/>
    <p:sldId id="306" r:id="rId35"/>
    <p:sldId id="285" r:id="rId36"/>
    <p:sldId id="307" r:id="rId37"/>
    <p:sldId id="291" r:id="rId38"/>
    <p:sldId id="293" r:id="rId39"/>
    <p:sldId id="294" r:id="rId40"/>
    <p:sldId id="295" r:id="rId41"/>
    <p:sldId id="296" r:id="rId42"/>
    <p:sldId id="297" r:id="rId43"/>
    <p:sldId id="298" r:id="rId44"/>
    <p:sldId id="299" r:id="rId45"/>
    <p:sldId id="309" r:id="rId46"/>
    <p:sldId id="283" r:id="rId47"/>
    <p:sldId id="319" r:id="rId48"/>
    <p:sldId id="310" r:id="rId49"/>
    <p:sldId id="286" r:id="rId50"/>
    <p:sldId id="288" r:id="rId51"/>
    <p:sldId id="965" r:id="rId52"/>
  </p:sldIdLst>
  <p:sldSz cx="12192000" cy="6858000"/>
  <p:notesSz cx="6608763" cy="86868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34D458E-E126-5E74-D649-AA831B8A9A5F}" name="Sandy Picken" initials="SP" userId="c2bab9d4b90a283e" providerId="Windows Live"/>
  <p188:author id="{431ECB9D-523D-D85F-3A7E-131CFD64FDA6}" name="Steve Graham" initials="SG" userId="S::grahams@rch.org.au::2c4e7b31-3d18-410c-a2e6-746301e9fbe5" providerId="AD"/>
  <p188:author id="{17FA45EA-3A75-5232-FDCB-2539ACC9AE1A}" name="Riitta Dlodlo" initials="RD" userId="S::rdlodlo@theunion.org::8e9641ca-a6b1-4049-9e7a-e151bd1d4b6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teve Graham" initials="SG" lastIdx="9" clrIdx="0">
    <p:extLst>
      <p:ext uri="{19B8F6BF-5375-455C-9EA6-DF929625EA0E}">
        <p15:presenceInfo xmlns:p15="http://schemas.microsoft.com/office/powerpoint/2012/main" userId="S::grahams@rch.org.au::2c4e7b31-3d18-410c-a2e6-746301e9fbe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2B27"/>
    <a:srgbClr val="000000"/>
    <a:srgbClr val="FDD36B"/>
    <a:srgbClr val="299B45"/>
    <a:srgbClr val="0060A0"/>
    <a:srgbClr val="DBF2FD"/>
    <a:srgbClr val="FF66FF"/>
    <a:srgbClr val="F6C5DF"/>
    <a:srgbClr val="FFFFFF"/>
    <a:srgbClr val="0436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1D0B4F-3121-4F71-97E8-BE038E88F0C1}" v="2" dt="2024-03-13T01:33:26.2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368" autoAdjust="0"/>
    <p:restoredTop sz="52785" autoAdjust="0"/>
  </p:normalViewPr>
  <p:slideViewPr>
    <p:cSldViewPr snapToGrid="0">
      <p:cViewPr varScale="1">
        <p:scale>
          <a:sx n="40" d="100"/>
          <a:sy n="40" d="100"/>
        </p:scale>
        <p:origin x="2275" y="34"/>
      </p:cViewPr>
      <p:guideLst/>
    </p:cSldViewPr>
  </p:slideViewPr>
  <p:notesTextViewPr>
    <p:cViewPr>
      <p:scale>
        <a:sx n="75" d="100"/>
        <a:sy n="75" d="100"/>
      </p:scale>
      <p:origin x="0" y="0"/>
    </p:cViewPr>
  </p:notesTextViewPr>
  <p:sorterViewPr>
    <p:cViewPr varScale="1">
      <p:scale>
        <a:sx n="100" d="100"/>
        <a:sy n="100" d="100"/>
      </p:scale>
      <p:origin x="0" y="-14568"/>
    </p:cViewPr>
  </p:sorterViewPr>
  <p:notesViewPr>
    <p:cSldViewPr snapToGrid="0">
      <p:cViewPr>
        <p:scale>
          <a:sx n="100" d="100"/>
          <a:sy n="100" d="100"/>
        </p:scale>
        <p:origin x="2323" y="-1301"/>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61" Type="http://schemas.microsoft.com/office/2018/10/relationships/authors" Targe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ve Graham" clId="Web-{161D0B4F-3121-4F71-97E8-BE038E88F0C1}"/>
    <pc:docChg chg="">
      <pc:chgData name="Steve Graham" userId="" providerId="" clId="Web-{161D0B4F-3121-4F71-97E8-BE038E88F0C1}" dt="2024-03-13T01:33:26.202" v="1"/>
      <pc:docMkLst>
        <pc:docMk/>
      </pc:docMkLst>
      <pc:sldChg chg="delCm">
        <pc:chgData name="Steve Graham" userId="" providerId="" clId="Web-{161D0B4F-3121-4F71-97E8-BE038E88F0C1}" dt="2024-03-13T01:33:26.202" v="1"/>
        <pc:sldMkLst>
          <pc:docMk/>
          <pc:sldMk cId="2889016816" sldId="290"/>
        </pc:sldMkLst>
        <pc:extLst>
          <p:ext xmlns:p="http://schemas.openxmlformats.org/presentationml/2006/main" uri="{D6D511B9-2390-475A-947B-AFAB55BFBCF1}">
            <pc226:cmChg xmlns:pc226="http://schemas.microsoft.com/office/powerpoint/2022/06/main/command" chg="del">
              <pc226:chgData name="Steve Graham" userId="" providerId="" clId="Web-{161D0B4F-3121-4F71-97E8-BE038E88F0C1}" dt="2024-03-13T01:33:26.202" v="1"/>
              <pc2:cmMkLst xmlns:pc2="http://schemas.microsoft.com/office/powerpoint/2019/9/main/command">
                <pc:docMk/>
                <pc:sldMk cId="2889016816" sldId="290"/>
                <pc2:cmMk id="{8B8ACC91-3FB3-4DDC-B41C-56D242668E08}"/>
              </pc2:cmMkLst>
            </pc226:cmChg>
          </p:ext>
        </pc:extLst>
      </pc:sldChg>
      <pc:sldChg chg="delCm">
        <pc:chgData name="Steve Graham" userId="" providerId="" clId="Web-{161D0B4F-3121-4F71-97E8-BE038E88F0C1}" dt="2024-03-13T01:33:12.248" v="0"/>
        <pc:sldMkLst>
          <pc:docMk/>
          <pc:sldMk cId="4076116149" sldId="300"/>
        </pc:sldMkLst>
        <pc:extLst>
          <p:ext xmlns:p="http://schemas.openxmlformats.org/presentationml/2006/main" uri="{D6D511B9-2390-475A-947B-AFAB55BFBCF1}">
            <pc226:cmChg xmlns:pc226="http://schemas.microsoft.com/office/powerpoint/2022/06/main/command" chg="del">
              <pc226:chgData name="Steve Graham" userId="" providerId="" clId="Web-{161D0B4F-3121-4F71-97E8-BE038E88F0C1}" dt="2024-03-13T01:33:12.248" v="0"/>
              <pc2:cmMkLst xmlns:pc2="http://schemas.microsoft.com/office/powerpoint/2019/9/main/command">
                <pc:docMk/>
                <pc:sldMk cId="4076116149" sldId="300"/>
                <pc2:cmMk id="{B3CB7A1E-935C-4584-879A-BEE88043FFBD}"/>
              </pc2:cmMkLst>
            </pc226:cmChg>
          </p:ext>
        </pc:ext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14T17:20:02.663"/>
    </inkml:context>
    <inkml:brush xml:id="br0">
      <inkml:brushProperty name="width" value="0.5" units="cm"/>
      <inkml:brushProperty name="height" value="1" units="cm"/>
      <inkml:brushProperty name="color" value="#FCB814"/>
      <inkml:brushProperty name="transparency" value="101"/>
      <inkml:brushProperty name="tip" value="rectangle"/>
      <inkml:brushProperty name="rasterOp" value="maskPen"/>
      <inkml:brushProperty name="ignorePressure" value="1"/>
    </inkml:brush>
  </inkml:definitions>
  <inkml:trace contextRef="#ctx0" brushRef="#br0">0 0,'550'0,"1160"0,-1705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15T06:45:14.733"/>
    </inkml:context>
    <inkml:brush xml:id="br0">
      <inkml:brushProperty name="width" value="0.3" units="cm"/>
      <inkml:brushProperty name="height" value="0.6" units="cm"/>
      <inkml:brushProperty name="color" value="#FCB814"/>
      <inkml:brushProperty name="transparency" value="101"/>
      <inkml:brushProperty name="tip" value="rectangle"/>
      <inkml:brushProperty name="rasterOp" value="maskPen"/>
      <inkml:brushProperty name="ignorePressure" value="1"/>
    </inkml:brush>
  </inkml:definitions>
  <inkml:trace contextRef="#ctx0" brushRef="#br0">0 1,'419'0,"1155"0,-1564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15T06:45:14.733"/>
    </inkml:context>
    <inkml:brush xml:id="br0">
      <inkml:brushProperty name="width" value="0.3" units="cm"/>
      <inkml:brushProperty name="height" value="0.6" units="cm"/>
      <inkml:brushProperty name="color" value="#FCB814"/>
      <inkml:brushProperty name="transparency" value="101"/>
      <inkml:brushProperty name="tip" value="rectangle"/>
      <inkml:brushProperty name="rasterOp" value="maskPen"/>
      <inkml:brushProperty name="ignorePressure" value="1"/>
    </inkml:brush>
  </inkml:definitions>
  <inkml:trace contextRef="#ctx0" brushRef="#br0">0 1,'419'0,"1155"0,-1564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14T17:16:22.395"/>
    </inkml:context>
    <inkml:brush xml:id="br0">
      <inkml:brushProperty name="width" value="0.5" units="cm"/>
      <inkml:brushProperty name="height" value="1" units="cm"/>
      <inkml:brushProperty name="color" value="#FCB814"/>
      <inkml:brushProperty name="transparency" value="101"/>
      <inkml:brushProperty name="tip" value="rectangle"/>
      <inkml:brushProperty name="rasterOp" value="maskPen"/>
      <inkml:brushProperty name="ignorePressure" value="1"/>
    </inkml:brush>
  </inkml:definitions>
  <inkml:trace contextRef="#ctx0" brushRef="#br0">0 0,'1205'0,"2543"0,-3737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14T17:40:46.161"/>
    </inkml:context>
    <inkml:brush xml:id="br0">
      <inkml:brushProperty name="width" value="0.72319" units="cm"/>
      <inkml:brushProperty name="height" value="1.44639" units="cm"/>
      <inkml:brushProperty name="color" value="#FCB814"/>
      <inkml:brushProperty name="transparency" value="101"/>
      <inkml:brushProperty name="tip" value="rectangle"/>
      <inkml:brushProperty name="rasterOp" value="maskPen"/>
      <inkml:brushProperty name="ignorePressure" value="1"/>
    </inkml:brush>
  </inkml:definitions>
  <inkml:trace contextRef="#ctx0" brushRef="#br0">0 1,'1192'0,"-1188"0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14T17:40:57.642"/>
    </inkml:context>
    <inkml:brush xml:id="br0">
      <inkml:brushProperty name="width" value="0.72319" units="cm"/>
      <inkml:brushProperty name="height" value="1.44639" units="cm"/>
      <inkml:brushProperty name="color" value="#FCB814"/>
      <inkml:brushProperty name="transparency" value="101"/>
      <inkml:brushProperty name="tip" value="rectangle"/>
      <inkml:brushProperty name="rasterOp" value="maskPen"/>
      <inkml:brushProperty name="ignorePressure" value="1"/>
    </inkml:brush>
  </inkml:definitions>
  <inkml:trace contextRef="#ctx0" brushRef="#br0">0 1,'4387'0,"-4370"0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15T06:34:47.975"/>
    </inkml:context>
    <inkml:brush xml:id="br0">
      <inkml:brushProperty name="width" value="0.3" units="cm"/>
      <inkml:brushProperty name="height" value="0.6" units="cm"/>
      <inkml:brushProperty name="color" value="#FCB814"/>
      <inkml:brushProperty name="transparency" value="101"/>
      <inkml:brushProperty name="tip" value="rectangle"/>
      <inkml:brushProperty name="rasterOp" value="maskPen"/>
      <inkml:brushProperty name="ignorePressure" value="1"/>
    </inkml:brush>
  </inkml:definitions>
  <inkml:trace contextRef="#ctx0" brushRef="#br0">0 1,'1669'0,"4598"0,-6227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15T06:35:23.156"/>
    </inkml:context>
    <inkml:brush xml:id="br0">
      <inkml:brushProperty name="width" value="0.3" units="cm"/>
      <inkml:brushProperty name="height" value="0.6" units="cm"/>
      <inkml:brushProperty name="color" value="#FCB814"/>
      <inkml:brushProperty name="transparency" value="101"/>
      <inkml:brushProperty name="tip" value="rectangle"/>
      <inkml:brushProperty name="rasterOp" value="maskPen"/>
      <inkml:brushProperty name="ignorePressure" value="1"/>
    </inkml:brush>
  </inkml:definitions>
  <inkml:trace contextRef="#ctx0" brushRef="#br0">0 1,'999'0,"2750"0,-3725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15T06:35:26.742"/>
    </inkml:context>
    <inkml:brush xml:id="br0">
      <inkml:brushProperty name="width" value="0.3" units="cm"/>
      <inkml:brushProperty name="height" value="0.6" units="cm"/>
      <inkml:brushProperty name="color" value="#FCB814"/>
      <inkml:brushProperty name="transparency" value="101"/>
      <inkml:brushProperty name="tip" value="rectangle"/>
      <inkml:brushProperty name="rasterOp" value="maskPen"/>
      <inkml:brushProperty name="ignorePressure" value="1"/>
    </inkml:brush>
  </inkml:definitions>
  <inkml:trace contextRef="#ctx0" brushRef="#br0">0 1,'999'0,"2750"0,-3725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15T06:35:30.466"/>
    </inkml:context>
    <inkml:brush xml:id="br0">
      <inkml:brushProperty name="width" value="0.3" units="cm"/>
      <inkml:brushProperty name="height" value="0.6" units="cm"/>
      <inkml:brushProperty name="color" value="#FCB814"/>
      <inkml:brushProperty name="transparency" value="101"/>
      <inkml:brushProperty name="tip" value="rectangle"/>
      <inkml:brushProperty name="rasterOp" value="maskPen"/>
      <inkml:brushProperty name="ignorePressure" value="1"/>
    </inkml:brush>
  </inkml:definitions>
  <inkml:trace contextRef="#ctx0" brushRef="#br0">0 1,'1064'0,"2931"0,-3970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15T06:35:57.370"/>
    </inkml:context>
    <inkml:brush xml:id="br0">
      <inkml:brushProperty name="width" value="0.3" units="cm"/>
      <inkml:brushProperty name="height" value="0.6" units="cm"/>
      <inkml:brushProperty name="color" value="#FCB814"/>
      <inkml:brushProperty name="transparency" value="101"/>
      <inkml:brushProperty name="tip" value="rectangle"/>
      <inkml:brushProperty name="rasterOp" value="maskPen"/>
      <inkml:brushProperty name="ignorePressure" value="1"/>
    </inkml:brush>
  </inkml:definitions>
  <inkml:trace contextRef="#ctx0" brushRef="#br0">0 1,'689'0,"1896"0,-2569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863797" cy="435848"/>
          </a:xfrm>
          <a:prstGeom prst="rect">
            <a:avLst/>
          </a:prstGeom>
        </p:spPr>
        <p:txBody>
          <a:bodyPr vert="horz" lIns="87369" tIns="43684" rIns="87369" bIns="43684" rtlCol="0"/>
          <a:lstStyle>
            <a:lvl1pPr algn="l">
              <a:defRPr sz="1100"/>
            </a:lvl1pPr>
          </a:lstStyle>
          <a:p>
            <a:endParaRPr lang="en-ZA"/>
          </a:p>
        </p:txBody>
      </p:sp>
      <p:sp>
        <p:nvSpPr>
          <p:cNvPr id="3" name="Date Placeholder 2"/>
          <p:cNvSpPr>
            <a:spLocks noGrp="1"/>
          </p:cNvSpPr>
          <p:nvPr>
            <p:ph type="dt" idx="1"/>
          </p:nvPr>
        </p:nvSpPr>
        <p:spPr>
          <a:xfrm>
            <a:off x="3743436" y="1"/>
            <a:ext cx="2863797" cy="435848"/>
          </a:xfrm>
          <a:prstGeom prst="rect">
            <a:avLst/>
          </a:prstGeom>
        </p:spPr>
        <p:txBody>
          <a:bodyPr vert="horz" lIns="87369" tIns="43684" rIns="87369" bIns="43684" rtlCol="0"/>
          <a:lstStyle>
            <a:lvl1pPr algn="r">
              <a:defRPr sz="1100"/>
            </a:lvl1pPr>
          </a:lstStyle>
          <a:p>
            <a:fld id="{211563E5-572E-481A-83E4-0AE08357F744}" type="datetimeFigureOut">
              <a:rPr lang="en-ZA" smtClean="0"/>
              <a:t>2024/09/16</a:t>
            </a:fld>
            <a:endParaRPr lang="en-ZA"/>
          </a:p>
        </p:txBody>
      </p:sp>
      <p:sp>
        <p:nvSpPr>
          <p:cNvPr id="4" name="Slide Image Placeholder 3"/>
          <p:cNvSpPr>
            <a:spLocks noGrp="1" noRot="1" noChangeAspect="1"/>
          </p:cNvSpPr>
          <p:nvPr>
            <p:ph type="sldImg" idx="2"/>
          </p:nvPr>
        </p:nvSpPr>
        <p:spPr>
          <a:xfrm>
            <a:off x="698500" y="1085850"/>
            <a:ext cx="5211763" cy="2932113"/>
          </a:xfrm>
          <a:prstGeom prst="rect">
            <a:avLst/>
          </a:prstGeom>
          <a:noFill/>
          <a:ln w="12700">
            <a:solidFill>
              <a:prstClr val="black"/>
            </a:solidFill>
          </a:ln>
        </p:spPr>
        <p:txBody>
          <a:bodyPr vert="horz" lIns="87369" tIns="43684" rIns="87369" bIns="43684" rtlCol="0" anchor="ctr"/>
          <a:lstStyle/>
          <a:p>
            <a:endParaRPr lang="en-ZA"/>
          </a:p>
        </p:txBody>
      </p:sp>
      <p:sp>
        <p:nvSpPr>
          <p:cNvPr id="5" name="Notes Placeholder 4"/>
          <p:cNvSpPr>
            <a:spLocks noGrp="1"/>
          </p:cNvSpPr>
          <p:nvPr>
            <p:ph type="body" sz="quarter" idx="3"/>
          </p:nvPr>
        </p:nvSpPr>
        <p:spPr>
          <a:xfrm>
            <a:off x="660877" y="4180524"/>
            <a:ext cx="5287010" cy="3420427"/>
          </a:xfrm>
          <a:prstGeom prst="rect">
            <a:avLst/>
          </a:prstGeom>
        </p:spPr>
        <p:txBody>
          <a:bodyPr vert="horz" lIns="87369" tIns="43684" rIns="87369" bIns="43684" rtlCol="0"/>
          <a:lstStyle/>
          <a:p>
            <a:pPr lvl="0"/>
            <a:r>
              <a:rPr lang="en-US" dirty="0"/>
              <a:t>Click to edit Master text styles</a:t>
            </a:r>
          </a:p>
          <a:p>
            <a:pPr lvl="1"/>
            <a:r>
              <a:rPr lang="en-US" dirty="0"/>
              <a:t>Second level</a:t>
            </a:r>
          </a:p>
        </p:txBody>
      </p:sp>
      <p:sp>
        <p:nvSpPr>
          <p:cNvPr id="6" name="Footer Placeholder 5"/>
          <p:cNvSpPr>
            <a:spLocks noGrp="1"/>
          </p:cNvSpPr>
          <p:nvPr>
            <p:ph type="ftr" sz="quarter" idx="4"/>
          </p:nvPr>
        </p:nvSpPr>
        <p:spPr>
          <a:xfrm>
            <a:off x="0" y="8250954"/>
            <a:ext cx="2863797" cy="435847"/>
          </a:xfrm>
          <a:prstGeom prst="rect">
            <a:avLst/>
          </a:prstGeom>
        </p:spPr>
        <p:txBody>
          <a:bodyPr vert="horz" lIns="87369" tIns="43684" rIns="87369" bIns="43684" rtlCol="0" anchor="b"/>
          <a:lstStyle>
            <a:lvl1pPr algn="l">
              <a:defRPr sz="1100"/>
            </a:lvl1pPr>
          </a:lstStyle>
          <a:p>
            <a:endParaRPr lang="en-ZA"/>
          </a:p>
        </p:txBody>
      </p:sp>
      <p:sp>
        <p:nvSpPr>
          <p:cNvPr id="7" name="Slide Number Placeholder 6"/>
          <p:cNvSpPr>
            <a:spLocks noGrp="1"/>
          </p:cNvSpPr>
          <p:nvPr>
            <p:ph type="sldNum" sz="quarter" idx="5"/>
          </p:nvPr>
        </p:nvSpPr>
        <p:spPr>
          <a:xfrm>
            <a:off x="3743436" y="8250954"/>
            <a:ext cx="2863797" cy="435847"/>
          </a:xfrm>
          <a:prstGeom prst="rect">
            <a:avLst/>
          </a:prstGeom>
        </p:spPr>
        <p:txBody>
          <a:bodyPr vert="horz" lIns="87369" tIns="43684" rIns="87369" bIns="43684" rtlCol="0" anchor="b"/>
          <a:lstStyle>
            <a:lvl1pPr algn="r">
              <a:defRPr sz="1100"/>
            </a:lvl1pPr>
          </a:lstStyle>
          <a:p>
            <a:fld id="{BA6A8D42-E502-4AF0-8797-4AE4185E5234}" type="slidenum">
              <a:rPr lang="en-ZA" smtClean="0"/>
              <a:t>‹#›</a:t>
            </a:fld>
            <a:endParaRPr lang="en-ZA"/>
          </a:p>
        </p:txBody>
      </p:sp>
    </p:spTree>
    <p:extLst>
      <p:ext uri="{BB962C8B-B14F-4D97-AF65-F5344CB8AC3E}">
        <p14:creationId xmlns:p14="http://schemas.microsoft.com/office/powerpoint/2010/main" val="367928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182563" indent="-182563"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Welcome to the first module of this training of trainers: Epidemiology</a:t>
            </a:r>
            <a:endParaRPr lang="en-GB" dirty="0"/>
          </a:p>
        </p:txBody>
      </p:sp>
      <p:sp>
        <p:nvSpPr>
          <p:cNvPr id="4" name="Slide Number Placeholder 3"/>
          <p:cNvSpPr>
            <a:spLocks noGrp="1"/>
          </p:cNvSpPr>
          <p:nvPr>
            <p:ph type="sldNum" sz="quarter" idx="5"/>
          </p:nvPr>
        </p:nvSpPr>
        <p:spPr/>
        <p:txBody>
          <a:bodyPr/>
          <a:lstStyle/>
          <a:p>
            <a:fld id="{BA6A8D42-E502-4AF0-8797-4AE4185E5234}" type="slidenum">
              <a:rPr lang="en-ZA" smtClean="0"/>
              <a:t>1</a:t>
            </a:fld>
            <a:endParaRPr lang="en-ZA"/>
          </a:p>
        </p:txBody>
      </p:sp>
    </p:spTree>
    <p:extLst>
      <p:ext uri="{BB962C8B-B14F-4D97-AF65-F5344CB8AC3E}">
        <p14:creationId xmlns:p14="http://schemas.microsoft.com/office/powerpoint/2010/main" val="4055229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If we have a look at the UN’s sustainable development goals…. </a:t>
            </a:r>
          </a:p>
        </p:txBody>
      </p:sp>
      <p:sp>
        <p:nvSpPr>
          <p:cNvPr id="4" name="Slide Number Placeholder 3"/>
          <p:cNvSpPr>
            <a:spLocks noGrp="1"/>
          </p:cNvSpPr>
          <p:nvPr>
            <p:ph type="sldNum" sz="quarter" idx="5"/>
          </p:nvPr>
        </p:nvSpPr>
        <p:spPr/>
        <p:txBody>
          <a:bodyPr/>
          <a:lstStyle/>
          <a:p>
            <a:fld id="{BA6A8D42-E502-4AF0-8797-4AE4185E5234}" type="slidenum">
              <a:rPr lang="en-ZA" smtClean="0"/>
              <a:t>10</a:t>
            </a:fld>
            <a:endParaRPr lang="en-ZA"/>
          </a:p>
        </p:txBody>
      </p:sp>
    </p:spTree>
    <p:extLst>
      <p:ext uri="{BB962C8B-B14F-4D97-AF65-F5344CB8AC3E}">
        <p14:creationId xmlns:p14="http://schemas.microsoft.com/office/powerpoint/2010/main" val="4181554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Good health and well-being are listed as goal 3…</a:t>
            </a:r>
          </a:p>
        </p:txBody>
      </p:sp>
      <p:sp>
        <p:nvSpPr>
          <p:cNvPr id="4" name="Slide Number Placeholder 3"/>
          <p:cNvSpPr>
            <a:spLocks noGrp="1"/>
          </p:cNvSpPr>
          <p:nvPr>
            <p:ph type="sldNum" sz="quarter" idx="5"/>
          </p:nvPr>
        </p:nvSpPr>
        <p:spPr/>
        <p:txBody>
          <a:bodyPr/>
          <a:lstStyle/>
          <a:p>
            <a:fld id="{BA6A8D42-E502-4AF0-8797-4AE4185E5234}" type="slidenum">
              <a:rPr lang="en-ZA" smtClean="0"/>
              <a:t>11</a:t>
            </a:fld>
            <a:endParaRPr lang="en-ZA"/>
          </a:p>
        </p:txBody>
      </p:sp>
    </p:spTree>
    <p:extLst>
      <p:ext uri="{BB962C8B-B14F-4D97-AF65-F5344CB8AC3E}">
        <p14:creationId xmlns:p14="http://schemas.microsoft.com/office/powerpoint/2010/main" val="966786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Within this goal, are 9 targets specific to health and well-being. </a:t>
            </a:r>
          </a:p>
        </p:txBody>
      </p:sp>
      <p:sp>
        <p:nvSpPr>
          <p:cNvPr id="4" name="Slide Number Placeholder 3"/>
          <p:cNvSpPr>
            <a:spLocks noGrp="1"/>
          </p:cNvSpPr>
          <p:nvPr>
            <p:ph type="sldNum" sz="quarter" idx="5"/>
          </p:nvPr>
        </p:nvSpPr>
        <p:spPr/>
        <p:txBody>
          <a:bodyPr/>
          <a:lstStyle/>
          <a:p>
            <a:fld id="{BA6A8D42-E502-4AF0-8797-4AE4185E5234}" type="slidenum">
              <a:rPr lang="en-ZA" smtClean="0"/>
              <a:t>12</a:t>
            </a:fld>
            <a:endParaRPr lang="en-ZA"/>
          </a:p>
        </p:txBody>
      </p:sp>
    </p:spTree>
    <p:extLst>
      <p:ext uri="{BB962C8B-B14F-4D97-AF65-F5344CB8AC3E}">
        <p14:creationId xmlns:p14="http://schemas.microsoft.com/office/powerpoint/2010/main" val="1815164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Listed as 3.3. TB is the major infectious disease that causes death globally and so specific attention is rightly given to the TB epidemic in the third United Nations SDG.  </a:t>
            </a:r>
          </a:p>
        </p:txBody>
      </p:sp>
      <p:sp>
        <p:nvSpPr>
          <p:cNvPr id="4" name="Slide Number Placeholder 3"/>
          <p:cNvSpPr>
            <a:spLocks noGrp="1"/>
          </p:cNvSpPr>
          <p:nvPr>
            <p:ph type="sldNum" sz="quarter" idx="5"/>
          </p:nvPr>
        </p:nvSpPr>
        <p:spPr/>
        <p:txBody>
          <a:bodyPr/>
          <a:lstStyle/>
          <a:p>
            <a:fld id="{BA6A8D42-E502-4AF0-8797-4AE4185E5234}" type="slidenum">
              <a:rPr lang="en-ZA" smtClean="0"/>
              <a:t>13</a:t>
            </a:fld>
            <a:endParaRPr lang="en-ZA"/>
          </a:p>
        </p:txBody>
      </p:sp>
    </p:spTree>
    <p:extLst>
      <p:ext uri="{BB962C8B-B14F-4D97-AF65-F5344CB8AC3E}">
        <p14:creationId xmlns:p14="http://schemas.microsoft.com/office/powerpoint/2010/main" val="3690979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8634A-0C87-6B8F-02B6-081C4E1B80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A874CE-B72C-CB8E-B530-98FB32AB94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63D7D0-8A94-D827-748C-7B090316EF70}"/>
              </a:ext>
            </a:extLst>
          </p:cNvPr>
          <p:cNvSpPr>
            <a:spLocks noGrp="1"/>
          </p:cNvSpPr>
          <p:nvPr>
            <p:ph type="body" idx="1"/>
          </p:nvPr>
        </p:nvSpPr>
        <p:spPr/>
        <p:txBody>
          <a:bodyPr/>
          <a:lstStyle/>
          <a:p>
            <a:r>
              <a:rPr lang="en-AU" dirty="0"/>
              <a:t>What is less well recognised is that TB is also an important cause of maternal and child mortality globally. One reason for this lack of awareness is that mothers and children and adolescents with TB present to and are managed within perinatal or child health services, not TB services – so greater disconnect from NTP. Another reason is that children with TB contribute much less to TB transmission and new infections in the community, so less of a public health risk. However, most countries globally prioritise maternal and child health – and therefore, attention to TB across the health sector is important. </a:t>
            </a:r>
          </a:p>
        </p:txBody>
      </p:sp>
      <p:sp>
        <p:nvSpPr>
          <p:cNvPr id="4" name="Slide Number Placeholder 3">
            <a:extLst>
              <a:ext uri="{FF2B5EF4-FFF2-40B4-BE49-F238E27FC236}">
                <a16:creationId xmlns:a16="http://schemas.microsoft.com/office/drawing/2014/main" id="{313C9A6A-D492-B80D-FA1F-FF49D76A369A}"/>
              </a:ext>
            </a:extLst>
          </p:cNvPr>
          <p:cNvSpPr>
            <a:spLocks noGrp="1"/>
          </p:cNvSpPr>
          <p:nvPr>
            <p:ph type="sldNum" sz="quarter" idx="5"/>
          </p:nvPr>
        </p:nvSpPr>
        <p:spPr/>
        <p:txBody>
          <a:bodyPr/>
          <a:lstStyle/>
          <a:p>
            <a:fld id="{BA6A8D42-E502-4AF0-8797-4AE4185E5234}" type="slidenum">
              <a:rPr lang="en-ZA" smtClean="0"/>
              <a:t>14</a:t>
            </a:fld>
            <a:endParaRPr lang="en-ZA"/>
          </a:p>
        </p:txBody>
      </p:sp>
    </p:spTree>
    <p:extLst>
      <p:ext uri="{BB962C8B-B14F-4D97-AF65-F5344CB8AC3E}">
        <p14:creationId xmlns:p14="http://schemas.microsoft.com/office/powerpoint/2010/main" val="73495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altLang="en-US" dirty="0"/>
              <a:t>Each year the WHO Global TB program provides estimates and programmatic data on TB in children and adolescents, charting progress and providing data by region and specific country. When training, it is useful to refer to the data from the most current report as well as provide national data for the country that the participants are from.</a:t>
            </a:r>
          </a:p>
          <a:p>
            <a:r>
              <a:rPr lang="en-ZA" altLang="en-US" dirty="0"/>
              <a:t>Globally, over 2 million children and adolescents develop TB each year and the largest proportion is in young children (&lt; 5years). </a:t>
            </a:r>
          </a:p>
          <a:p>
            <a:r>
              <a:rPr lang="en-ZA" altLang="en-US" dirty="0"/>
              <a:t>TB causes around an estimated quarter of a million deaths in children and adolescents each year. The majority of these deaths are in infants and young children (&lt;5 years)  with TB who have not treated because they have not been detected or diagnosed. </a:t>
            </a:r>
          </a:p>
          <a:p>
            <a:r>
              <a:rPr lang="en-ZA" altLang="en-US" dirty="0"/>
              <a:t>Estimates of the TB burden in adolescents (10-19 </a:t>
            </a:r>
            <a:r>
              <a:rPr lang="en-ZA" altLang="en-US" dirty="0" err="1"/>
              <a:t>yrs</a:t>
            </a:r>
            <a:r>
              <a:rPr lang="en-ZA" altLang="en-US" dirty="0"/>
              <a:t>) will improve with more age-disaggregated data but in TB-endemic countries, the greatest proportion is in older adolescents (15-19 years) and TB in this age group is commonly transmissible. TB along with HIV are the major infectious diseases causing adolescent death.</a:t>
            </a:r>
          </a:p>
          <a:p>
            <a:endParaRPr lang="en-ZA" altLang="en-US" dirty="0"/>
          </a:p>
          <a:p>
            <a:endParaRPr lang="en-ZA" dirty="0"/>
          </a:p>
        </p:txBody>
      </p:sp>
      <p:sp>
        <p:nvSpPr>
          <p:cNvPr id="4" name="Slide Number Placeholder 3"/>
          <p:cNvSpPr>
            <a:spLocks noGrp="1"/>
          </p:cNvSpPr>
          <p:nvPr>
            <p:ph type="sldNum" sz="quarter" idx="5"/>
          </p:nvPr>
        </p:nvSpPr>
        <p:spPr/>
        <p:txBody>
          <a:bodyPr/>
          <a:lstStyle/>
          <a:p>
            <a:fld id="{BA6A8D42-E502-4AF0-8797-4AE4185E5234}" type="slidenum">
              <a:rPr lang="en-ZA" smtClean="0"/>
              <a:t>15</a:t>
            </a:fld>
            <a:endParaRPr lang="en-ZA"/>
          </a:p>
        </p:txBody>
      </p:sp>
    </p:spTree>
    <p:extLst>
      <p:ext uri="{BB962C8B-B14F-4D97-AF65-F5344CB8AC3E}">
        <p14:creationId xmlns:p14="http://schemas.microsoft.com/office/powerpoint/2010/main" val="42794252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682" eaLnBrk="0" fontAlgn="base" hangingPunct="0">
              <a:spcBef>
                <a:spcPct val="30000"/>
              </a:spcBef>
              <a:spcAft>
                <a:spcPct val="0"/>
              </a:spcAft>
              <a:defRPr/>
            </a:pPr>
            <a:r>
              <a:rPr lang="en-AU" altLang="en-US" dirty="0"/>
              <a:t>There have been important recent evidence-based recommendations made by the WHO for the diagnosis, treatment and prevention of TB, including drug-resistant MDR TB, in children and adolescents. </a:t>
            </a:r>
          </a:p>
          <a:p>
            <a:pPr defTabSz="873682" eaLnBrk="0" fontAlgn="base" hangingPunct="0">
              <a:spcBef>
                <a:spcPct val="30000"/>
              </a:spcBef>
              <a:spcAft>
                <a:spcPct val="0"/>
              </a:spcAft>
              <a:defRPr/>
            </a:pPr>
            <a:r>
              <a:rPr lang="en-AU" altLang="en-US" dirty="0"/>
              <a:t>Consolidated guidelines were published in 2022 that combine the recent recommendations with other previous WHO recommendations that remain current and relevant – such as from previous child TB, TPT or MDR TB guidelines. The consolidated guidelines are accompanied by a comprehensive operational handbook that provides detailed and pragmatic implementation support. </a:t>
            </a:r>
          </a:p>
          <a:p>
            <a:endParaRPr lang="en-AU" dirty="0"/>
          </a:p>
          <a:p>
            <a:endParaRPr lang="en-ZA" dirty="0"/>
          </a:p>
        </p:txBody>
      </p:sp>
      <p:sp>
        <p:nvSpPr>
          <p:cNvPr id="4" name="Slide Number Placeholder 3"/>
          <p:cNvSpPr>
            <a:spLocks noGrp="1"/>
          </p:cNvSpPr>
          <p:nvPr>
            <p:ph type="sldNum" sz="quarter" idx="5"/>
          </p:nvPr>
        </p:nvSpPr>
        <p:spPr/>
        <p:txBody>
          <a:bodyPr/>
          <a:lstStyle/>
          <a:p>
            <a:fld id="{BA6A8D42-E502-4AF0-8797-4AE4185E5234}" type="slidenum">
              <a:rPr lang="en-ZA" smtClean="0"/>
              <a:t>16</a:t>
            </a:fld>
            <a:endParaRPr lang="en-ZA"/>
          </a:p>
        </p:txBody>
      </p:sp>
    </p:spTree>
    <p:extLst>
      <p:ext uri="{BB962C8B-B14F-4D97-AF65-F5344CB8AC3E}">
        <p14:creationId xmlns:p14="http://schemas.microsoft.com/office/powerpoint/2010/main" val="40926472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764"/>
              </a:spcAft>
            </a:pPr>
            <a:r>
              <a:rPr lang="en-GB" dirty="0"/>
              <a:t>There is no lack of policy to support national guidelines. The actual challenge is the policy-practice gap. </a:t>
            </a:r>
          </a:p>
          <a:p>
            <a:pPr>
              <a:lnSpc>
                <a:spcPct val="90000"/>
              </a:lnSpc>
              <a:spcAft>
                <a:spcPts val="764"/>
              </a:spcAft>
            </a:pPr>
            <a:r>
              <a:rPr lang="en-GB" dirty="0"/>
              <a:t>Detection and treatment coverage for all TB are below target globally which leads to ongoing transmission, new infections and new TB cases. However, you will note that the TB detection and treatment gap is so much greater in children than adults; especially in young children, most TB cases are not detected due to the diagnostic challenges or are being diagnosed but not reported. </a:t>
            </a:r>
          </a:p>
          <a:p>
            <a:pPr>
              <a:lnSpc>
                <a:spcPct val="90000"/>
              </a:lnSpc>
              <a:spcAft>
                <a:spcPts val="764"/>
              </a:spcAft>
            </a:pPr>
            <a:r>
              <a:rPr lang="en-GB" dirty="0"/>
              <a:t>There is also a wide prevention gap. Only one-third of eligible young child contacts access TPT, which is far lower than TPT coverage in the other main high-risk group of people living with HIV. </a:t>
            </a:r>
          </a:p>
          <a:p>
            <a:pPr>
              <a:lnSpc>
                <a:spcPct val="90000"/>
              </a:lnSpc>
              <a:spcAft>
                <a:spcPts val="764"/>
              </a:spcAft>
            </a:pPr>
            <a:r>
              <a:rPr lang="en-GB" dirty="0"/>
              <a:t>If children are detected and treated, treatment outcomes can be excellent – though still remains low in some countries manly due to high loss to follow-up rates rather than deaths. </a:t>
            </a:r>
          </a:p>
          <a:p>
            <a:pPr>
              <a:lnSpc>
                <a:spcPct val="90000"/>
              </a:lnSpc>
              <a:spcAft>
                <a:spcPts val="764"/>
              </a:spcAft>
            </a:pPr>
            <a:r>
              <a:rPr lang="en-GB" dirty="0"/>
              <a:t>The diagnosis and treatment gap for drug-resistant TB in children is huge with only around 10% of all estimated MDR/RR TB receiving treatment – and almost all of these within just 6 countries even though there are cases of MDR/RR TB in almost all countries. </a:t>
            </a:r>
            <a:endParaRPr lang="en-AU" dirty="0"/>
          </a:p>
          <a:p>
            <a:pPr>
              <a:lnSpc>
                <a:spcPct val="90000"/>
              </a:lnSpc>
              <a:spcAft>
                <a:spcPts val="764"/>
              </a:spcAft>
            </a:pPr>
            <a:r>
              <a:rPr lang="en-GB" dirty="0"/>
              <a:t>Therefore, a large proportion of the severe TB and TB deaths that occur in children represent missed opportunities for early detection and treatment or prevention by the health services. </a:t>
            </a:r>
            <a:endParaRPr lang="en-AU" dirty="0"/>
          </a:p>
          <a:p>
            <a:endParaRPr lang="en-AU" dirty="0"/>
          </a:p>
          <a:p>
            <a:endParaRPr lang="en-ZA" dirty="0"/>
          </a:p>
        </p:txBody>
      </p:sp>
      <p:sp>
        <p:nvSpPr>
          <p:cNvPr id="4" name="Slide Number Placeholder 3"/>
          <p:cNvSpPr>
            <a:spLocks noGrp="1"/>
          </p:cNvSpPr>
          <p:nvPr>
            <p:ph type="sldNum" sz="quarter" idx="5"/>
          </p:nvPr>
        </p:nvSpPr>
        <p:spPr/>
        <p:txBody>
          <a:bodyPr/>
          <a:lstStyle/>
          <a:p>
            <a:fld id="{BA6A8D42-E502-4AF0-8797-4AE4185E5234}" type="slidenum">
              <a:rPr lang="en-ZA" smtClean="0"/>
              <a:t>17</a:t>
            </a:fld>
            <a:endParaRPr lang="en-ZA"/>
          </a:p>
        </p:txBody>
      </p:sp>
    </p:spTree>
    <p:extLst>
      <p:ext uri="{BB962C8B-B14F-4D97-AF65-F5344CB8AC3E}">
        <p14:creationId xmlns:p14="http://schemas.microsoft.com/office/powerpoint/2010/main" val="1580876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A6A8D42-E502-4AF0-8797-4AE4185E5234}" type="slidenum">
              <a:rPr lang="en-ZA" smtClean="0"/>
              <a:t>18</a:t>
            </a:fld>
            <a:endParaRPr lang="en-ZA"/>
          </a:p>
        </p:txBody>
      </p:sp>
    </p:spTree>
    <p:extLst>
      <p:ext uri="{BB962C8B-B14F-4D97-AF65-F5344CB8AC3E}">
        <p14:creationId xmlns:p14="http://schemas.microsoft.com/office/powerpoint/2010/main" val="37938061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ZA" altLang="en-US" dirty="0"/>
              <a:t>Let’s revisit the fundamentals. TB is caused by Mycobacterium tuberculosis and we should recognise that TB is not only an important cause of death but can also cause long-term sequelae or disability. </a:t>
            </a:r>
          </a:p>
          <a:p>
            <a:pPr algn="just"/>
            <a:r>
              <a:rPr lang="en-ZA" altLang="en-US" dirty="0"/>
              <a:t>Many people with pulmonary TB are left with some long-term restrictive lung disease even after successful treatment while some forms of extrapulmonary disease especially Tb of the brain or spine are commonly associated with major disability in survivors. </a:t>
            </a:r>
          </a:p>
          <a:p>
            <a:pPr algn="just"/>
            <a:r>
              <a:rPr lang="en-US" altLang="en-US" dirty="0"/>
              <a:t>It is helpful to consider the main epidemiological steps from exposure to infection to disease (and death) to think through the risk factors but also the potential for interventions to prevent this progression. Understanding risk factors for TB infection and disease among children and adolescents is critical for improved prevention and management.</a:t>
            </a:r>
          </a:p>
          <a:p>
            <a:endParaRPr lang="en-AU" dirty="0"/>
          </a:p>
          <a:p>
            <a:endParaRPr lang="en-ZA" dirty="0"/>
          </a:p>
        </p:txBody>
      </p:sp>
      <p:sp>
        <p:nvSpPr>
          <p:cNvPr id="4" name="Slide Number Placeholder 3"/>
          <p:cNvSpPr>
            <a:spLocks noGrp="1"/>
          </p:cNvSpPr>
          <p:nvPr>
            <p:ph type="sldNum" sz="quarter" idx="5"/>
          </p:nvPr>
        </p:nvSpPr>
        <p:spPr/>
        <p:txBody>
          <a:bodyPr/>
          <a:lstStyle/>
          <a:p>
            <a:fld id="{BA6A8D42-E502-4AF0-8797-4AE4185E5234}" type="slidenum">
              <a:rPr lang="en-ZA" smtClean="0"/>
              <a:t>19</a:t>
            </a:fld>
            <a:endParaRPr lang="en-ZA"/>
          </a:p>
        </p:txBody>
      </p:sp>
    </p:spTree>
    <p:extLst>
      <p:ext uri="{BB962C8B-B14F-4D97-AF65-F5344CB8AC3E}">
        <p14:creationId xmlns:p14="http://schemas.microsoft.com/office/powerpoint/2010/main" val="3162884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a:pPr>
            <a:r>
              <a:rPr lang="en-GB" dirty="0"/>
              <a:t>At the end of this module, participants in training will be able to:  </a:t>
            </a:r>
            <a:endParaRPr lang="en-US" dirty="0"/>
          </a:p>
          <a:p>
            <a:pPr marL="163816" indent="-163816" algn="just">
              <a:buFont typeface="Arial" panose="020B0604020202020204" pitchFamily="34" charset="0"/>
              <a:buChar char="•"/>
              <a:defRPr/>
            </a:pPr>
            <a:r>
              <a:rPr lang="en-GB" dirty="0"/>
              <a:t>Understand the major policy-practice gaps in TB in children and adolescents</a:t>
            </a:r>
          </a:p>
          <a:p>
            <a:pPr marL="163816" indent="-163816" algn="just">
              <a:buFont typeface="Arial" panose="020B0604020202020204" pitchFamily="34" charset="0"/>
              <a:buChar char="•"/>
              <a:defRPr/>
            </a:pPr>
            <a:r>
              <a:rPr lang="en-GB" dirty="0"/>
              <a:t>Describe the main epidemiological features of child and adolescent TB</a:t>
            </a:r>
          </a:p>
          <a:p>
            <a:pPr marL="163816" indent="-163816" algn="just">
              <a:buFont typeface="Arial" panose="020B0604020202020204" pitchFamily="34" charset="0"/>
              <a:buChar char="•"/>
              <a:defRPr/>
            </a:pPr>
            <a:r>
              <a:rPr lang="en-GB" dirty="0"/>
              <a:t>Identify risk factors for TB infection and disease as well as TB-related death; and</a:t>
            </a:r>
            <a:endParaRPr lang="en-US" dirty="0"/>
          </a:p>
          <a:p>
            <a:pPr marL="163816" indent="-163816" algn="just">
              <a:buFont typeface="Arial" panose="020B0604020202020204" pitchFamily="34" charset="0"/>
              <a:buChar char="•"/>
              <a:defRPr/>
            </a:pPr>
            <a:r>
              <a:rPr lang="en-GB" dirty="0"/>
              <a:t>Understand the value of age-disaggregated data for monitoring local epidemiology, identifying policy-practice gaps and evaluating programmatic response </a:t>
            </a:r>
          </a:p>
          <a:p>
            <a:endParaRPr lang="en-AU" dirty="0"/>
          </a:p>
          <a:p>
            <a:endParaRPr lang="en-ZA" dirty="0"/>
          </a:p>
        </p:txBody>
      </p:sp>
      <p:sp>
        <p:nvSpPr>
          <p:cNvPr id="4" name="Slide Number Placeholder 3"/>
          <p:cNvSpPr>
            <a:spLocks noGrp="1"/>
          </p:cNvSpPr>
          <p:nvPr>
            <p:ph type="sldNum" sz="quarter" idx="5"/>
          </p:nvPr>
        </p:nvSpPr>
        <p:spPr/>
        <p:txBody>
          <a:bodyPr/>
          <a:lstStyle/>
          <a:p>
            <a:fld id="{BA6A8D42-E502-4AF0-8797-4AE4185E5234}" type="slidenum">
              <a:rPr lang="en-ZA" smtClean="0"/>
              <a:t>2</a:t>
            </a:fld>
            <a:endParaRPr lang="en-ZA"/>
          </a:p>
        </p:txBody>
      </p:sp>
    </p:spTree>
    <p:extLst>
      <p:ext uri="{BB962C8B-B14F-4D97-AF65-F5344CB8AC3E}">
        <p14:creationId xmlns:p14="http://schemas.microsoft.com/office/powerpoint/2010/main" val="23211092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682">
              <a:defRPr/>
            </a:pPr>
            <a:r>
              <a:rPr lang="en-US" dirty="0"/>
              <a:t>For example, knowing that up to around one half of children exposed as a household TB contact will be infected, and that the young children are then at high risk of disease and of rapid progression to disease is really critical to performing contact investigation routinely and promptly following diagnosis of someone with bacteriologically positive pulmonary TB. </a:t>
            </a:r>
          </a:p>
          <a:p>
            <a:endParaRPr lang="en-ZA" dirty="0"/>
          </a:p>
        </p:txBody>
      </p:sp>
      <p:sp>
        <p:nvSpPr>
          <p:cNvPr id="4" name="Slide Number Placeholder 3"/>
          <p:cNvSpPr>
            <a:spLocks noGrp="1"/>
          </p:cNvSpPr>
          <p:nvPr>
            <p:ph type="sldNum" sz="quarter" idx="5"/>
          </p:nvPr>
        </p:nvSpPr>
        <p:spPr/>
        <p:txBody>
          <a:bodyPr/>
          <a:lstStyle/>
          <a:p>
            <a:fld id="{BA6A8D42-E502-4AF0-8797-4AE4185E5234}" type="slidenum">
              <a:rPr lang="en-ZA" smtClean="0"/>
              <a:t>20</a:t>
            </a:fld>
            <a:endParaRPr lang="en-ZA"/>
          </a:p>
        </p:txBody>
      </p:sp>
    </p:spTree>
    <p:extLst>
      <p:ext uri="{BB962C8B-B14F-4D97-AF65-F5344CB8AC3E}">
        <p14:creationId xmlns:p14="http://schemas.microsoft.com/office/powerpoint/2010/main" val="9680528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reality is a spectrum with exposure causing infection at one end transitioning to active disease in around 10% of people overall. The transition includes a period when the person has developed active disease but is still asymptomatic – commonly known as subclinical disease. They can often be infectious at this stage but do not present for care as they feel well. It is important to consider the spectrum when ruling out active TB before initiating treatment for infection or TPT, especially in adolescents.</a:t>
            </a:r>
          </a:p>
          <a:p>
            <a:r>
              <a:rPr lang="en-US" dirty="0"/>
              <a:t>When someone has what is often referred to as “latent” TB infection, the TB bacilli are dormant or “sleeping”. TB infection cannot be transmitted but it can be treated with TPT to reduce the chances of it becoming active and progressing to active TB. Transmission occurs once the bacilli become more active causing subclinical disease in the lungs which then progresses to symptomatic pulmonary TB disease.</a:t>
            </a:r>
          </a:p>
          <a:p>
            <a:endParaRPr lang="en-KE" dirty="0"/>
          </a:p>
          <a:p>
            <a:endParaRPr lang="en-ZA" dirty="0"/>
          </a:p>
        </p:txBody>
      </p:sp>
      <p:sp>
        <p:nvSpPr>
          <p:cNvPr id="4" name="Slide Number Placeholder 3"/>
          <p:cNvSpPr>
            <a:spLocks noGrp="1"/>
          </p:cNvSpPr>
          <p:nvPr>
            <p:ph type="sldNum" sz="quarter" idx="5"/>
          </p:nvPr>
        </p:nvSpPr>
        <p:spPr/>
        <p:txBody>
          <a:bodyPr/>
          <a:lstStyle/>
          <a:p>
            <a:fld id="{BA6A8D42-E502-4AF0-8797-4AE4185E5234}" type="slidenum">
              <a:rPr lang="en-ZA" smtClean="0"/>
              <a:t>21</a:t>
            </a:fld>
            <a:endParaRPr lang="en-ZA"/>
          </a:p>
        </p:txBody>
      </p:sp>
    </p:spTree>
    <p:extLst>
      <p:ext uri="{BB962C8B-B14F-4D97-AF65-F5344CB8AC3E}">
        <p14:creationId xmlns:p14="http://schemas.microsoft.com/office/powerpoint/2010/main" val="29102831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6A8D42-E502-4AF0-8797-4AE4185E5234}" type="slidenum">
              <a:rPr lang="en-ZA" smtClean="0"/>
              <a:t>22</a:t>
            </a:fld>
            <a:endParaRPr lang="en-ZA"/>
          </a:p>
        </p:txBody>
      </p:sp>
    </p:spTree>
    <p:extLst>
      <p:ext uri="{BB962C8B-B14F-4D97-AF65-F5344CB8AC3E}">
        <p14:creationId xmlns:p14="http://schemas.microsoft.com/office/powerpoint/2010/main" val="16351354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682" eaLnBrk="0" fontAlgn="base" hangingPunct="0">
              <a:spcBef>
                <a:spcPct val="30000"/>
              </a:spcBef>
              <a:spcAft>
                <a:spcPct val="0"/>
              </a:spcAft>
              <a:defRPr/>
            </a:pPr>
            <a:r>
              <a:rPr lang="en-GB" dirty="0"/>
              <a:t>The risks for infection with Mycobacterium tuberculosis are well known. Infants and young children are at particular risk of being infected within the household while exposure to TB and infection in older children and adolescents becomes increasingly common in the wider community. Most countries prioritise the screening of contacts of people with bacteriologically positive pulmonary TB as they pose the greatest risk for transmission. </a:t>
            </a:r>
          </a:p>
          <a:p>
            <a:endParaRPr lang="en-AU" dirty="0"/>
          </a:p>
          <a:p>
            <a:endParaRPr lang="en-ZA" dirty="0"/>
          </a:p>
        </p:txBody>
      </p:sp>
      <p:sp>
        <p:nvSpPr>
          <p:cNvPr id="4" name="Slide Number Placeholder 3"/>
          <p:cNvSpPr>
            <a:spLocks noGrp="1"/>
          </p:cNvSpPr>
          <p:nvPr>
            <p:ph type="sldNum" sz="quarter" idx="5"/>
          </p:nvPr>
        </p:nvSpPr>
        <p:spPr/>
        <p:txBody>
          <a:bodyPr/>
          <a:lstStyle/>
          <a:p>
            <a:fld id="{BA6A8D42-E502-4AF0-8797-4AE4185E5234}" type="slidenum">
              <a:rPr lang="en-ZA" smtClean="0"/>
              <a:t>23</a:t>
            </a:fld>
            <a:endParaRPr lang="en-ZA"/>
          </a:p>
        </p:txBody>
      </p:sp>
    </p:spTree>
    <p:extLst>
      <p:ext uri="{BB962C8B-B14F-4D97-AF65-F5344CB8AC3E}">
        <p14:creationId xmlns:p14="http://schemas.microsoft.com/office/powerpoint/2010/main" val="11698595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682" eaLnBrk="0" fontAlgn="base" hangingPunct="0">
              <a:spcBef>
                <a:spcPct val="30000"/>
              </a:spcBef>
              <a:spcAft>
                <a:spcPct val="0"/>
              </a:spcAft>
              <a:defRPr/>
            </a:pPr>
            <a:r>
              <a:rPr lang="en-GB" dirty="0"/>
              <a:t>If infected, the risks for developing disease are also well established and usually relate to reduced immunity – such as with young age, puberty or pregnancy - or to immunodeficiency caused by comorbidities such as severe malnutrition or HIV infection. Infants and young children are at especially high risk of disease after infection, often severe, disseminated forms of TB, which will usually develop within months of exposure. This informs the rationale for prompt contact screening for active TB and for TPT on the basis of exposure. </a:t>
            </a:r>
          </a:p>
          <a:p>
            <a:endParaRPr lang="en-AU" dirty="0"/>
          </a:p>
          <a:p>
            <a:endParaRPr lang="en-ZA" dirty="0"/>
          </a:p>
        </p:txBody>
      </p:sp>
      <p:sp>
        <p:nvSpPr>
          <p:cNvPr id="4" name="Slide Number Placeholder 3"/>
          <p:cNvSpPr>
            <a:spLocks noGrp="1"/>
          </p:cNvSpPr>
          <p:nvPr>
            <p:ph type="sldNum" sz="quarter" idx="5"/>
          </p:nvPr>
        </p:nvSpPr>
        <p:spPr/>
        <p:txBody>
          <a:bodyPr/>
          <a:lstStyle/>
          <a:p>
            <a:fld id="{BA6A8D42-E502-4AF0-8797-4AE4185E5234}" type="slidenum">
              <a:rPr lang="en-ZA" smtClean="0"/>
              <a:t>24</a:t>
            </a:fld>
            <a:endParaRPr lang="en-ZA"/>
          </a:p>
        </p:txBody>
      </p:sp>
    </p:spTree>
    <p:extLst>
      <p:ext uri="{BB962C8B-B14F-4D97-AF65-F5344CB8AC3E}">
        <p14:creationId xmlns:p14="http://schemas.microsoft.com/office/powerpoint/2010/main" val="17997709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682">
              <a:defRPr/>
            </a:pPr>
            <a:r>
              <a:rPr lang="en-US" altLang="en-US" dirty="0"/>
              <a:t>The risk of TB disease following infection is much higher in young children than older children and increases again in adolescents. The risk is especially high in infants and children less than two years and the majority of young children will develop disease within 3 months following infection. This is the rationale for TPT for young child contacts and demonstrates why contact investigation should be routine and prompt following diagnosis of a person with bacteriologically confirmed TB. </a:t>
            </a:r>
          </a:p>
          <a:p>
            <a:endParaRPr lang="en-ZA" dirty="0"/>
          </a:p>
        </p:txBody>
      </p:sp>
      <p:sp>
        <p:nvSpPr>
          <p:cNvPr id="4" name="Slide Number Placeholder 3"/>
          <p:cNvSpPr>
            <a:spLocks noGrp="1"/>
          </p:cNvSpPr>
          <p:nvPr>
            <p:ph type="sldNum" sz="quarter" idx="5"/>
          </p:nvPr>
        </p:nvSpPr>
        <p:spPr/>
        <p:txBody>
          <a:bodyPr/>
          <a:lstStyle/>
          <a:p>
            <a:fld id="{BA6A8D42-E502-4AF0-8797-4AE4185E5234}" type="slidenum">
              <a:rPr lang="en-ZA" smtClean="0"/>
              <a:t>25</a:t>
            </a:fld>
            <a:endParaRPr lang="en-ZA"/>
          </a:p>
        </p:txBody>
      </p:sp>
    </p:spTree>
    <p:extLst>
      <p:ext uri="{BB962C8B-B14F-4D97-AF65-F5344CB8AC3E}">
        <p14:creationId xmlns:p14="http://schemas.microsoft.com/office/powerpoint/2010/main" val="11896845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682">
              <a:defRPr/>
            </a:pPr>
            <a:r>
              <a:rPr lang="en-US" altLang="en-US" dirty="0"/>
              <a:t>The proportion of children with TB who present with severe forms of disease is also highest in young children. The main benefit of newborn BCG is to reduce the risk of severe disease in young children,</a:t>
            </a:r>
          </a:p>
          <a:p>
            <a:endParaRPr lang="en-ZA" dirty="0"/>
          </a:p>
        </p:txBody>
      </p:sp>
      <p:sp>
        <p:nvSpPr>
          <p:cNvPr id="4" name="Slide Number Placeholder 3"/>
          <p:cNvSpPr>
            <a:spLocks noGrp="1"/>
          </p:cNvSpPr>
          <p:nvPr>
            <p:ph type="sldNum" sz="quarter" idx="5"/>
          </p:nvPr>
        </p:nvSpPr>
        <p:spPr/>
        <p:txBody>
          <a:bodyPr/>
          <a:lstStyle/>
          <a:p>
            <a:fld id="{BA6A8D42-E502-4AF0-8797-4AE4185E5234}" type="slidenum">
              <a:rPr lang="en-ZA" smtClean="0"/>
              <a:t>26</a:t>
            </a:fld>
            <a:endParaRPr lang="en-ZA"/>
          </a:p>
        </p:txBody>
      </p:sp>
    </p:spTree>
    <p:extLst>
      <p:ext uri="{BB962C8B-B14F-4D97-AF65-F5344CB8AC3E}">
        <p14:creationId xmlns:p14="http://schemas.microsoft.com/office/powerpoint/2010/main" val="11303921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682">
              <a:defRPr/>
            </a:pPr>
            <a:r>
              <a:rPr lang="en-US" altLang="en-US" dirty="0"/>
              <a:t>Children and adolescents living with HIV are more likely to be exposed to TB, including when accessing health services. HIV infection is also associated with a much higher risk of disease following infection. The data here are in children who were not receiving ART. ART greatly reduces the risk but not entirely.</a:t>
            </a:r>
          </a:p>
          <a:p>
            <a:endParaRPr lang="en-ZA" dirty="0"/>
          </a:p>
        </p:txBody>
      </p:sp>
      <p:sp>
        <p:nvSpPr>
          <p:cNvPr id="4" name="Slide Number Placeholder 3"/>
          <p:cNvSpPr>
            <a:spLocks noGrp="1"/>
          </p:cNvSpPr>
          <p:nvPr>
            <p:ph type="sldNum" sz="quarter" idx="5"/>
          </p:nvPr>
        </p:nvSpPr>
        <p:spPr/>
        <p:txBody>
          <a:bodyPr/>
          <a:lstStyle/>
          <a:p>
            <a:fld id="{BA6A8D42-E502-4AF0-8797-4AE4185E5234}" type="slidenum">
              <a:rPr lang="en-ZA" smtClean="0"/>
              <a:t>27</a:t>
            </a:fld>
            <a:endParaRPr lang="en-ZA"/>
          </a:p>
        </p:txBody>
      </p:sp>
    </p:spTree>
    <p:extLst>
      <p:ext uri="{BB962C8B-B14F-4D97-AF65-F5344CB8AC3E}">
        <p14:creationId xmlns:p14="http://schemas.microsoft.com/office/powerpoint/2010/main" val="28655001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8420" indent="-218420" algn="just">
              <a:lnSpc>
                <a:spcPct val="90000"/>
              </a:lnSpc>
              <a:spcBef>
                <a:spcPts val="956"/>
              </a:spcBef>
              <a:defRPr/>
            </a:pPr>
            <a:r>
              <a:rPr lang="en-US" altLang="en-US" dirty="0"/>
              <a:t>The risk of exposure to TB and infection increases during adolescence due to more frequent and wider social contacts</a:t>
            </a:r>
          </a:p>
          <a:p>
            <a:pPr marL="218420" indent="-218420" algn="just">
              <a:lnSpc>
                <a:spcPct val="90000"/>
              </a:lnSpc>
              <a:spcBef>
                <a:spcPts val="956"/>
              </a:spcBef>
              <a:defRPr/>
            </a:pPr>
            <a:r>
              <a:rPr lang="en-US" altLang="en-US" dirty="0"/>
              <a:t>The risk of developing disease following infection increases during adolescence</a:t>
            </a:r>
          </a:p>
          <a:p>
            <a:pPr lvl="1" algn="just">
              <a:lnSpc>
                <a:spcPct val="90000"/>
              </a:lnSpc>
              <a:defRPr/>
            </a:pPr>
            <a:r>
              <a:rPr lang="en-US" altLang="en-US" dirty="0"/>
              <a:t>Biological changes such as changes associated with puberty</a:t>
            </a:r>
          </a:p>
          <a:p>
            <a:pPr lvl="1" algn="just">
              <a:lnSpc>
                <a:spcPct val="90000"/>
              </a:lnSpc>
              <a:defRPr/>
            </a:pPr>
            <a:r>
              <a:rPr lang="en-US" altLang="en-US" dirty="0"/>
              <a:t>The prevalence of at-risk factors increases during adolescence </a:t>
            </a:r>
          </a:p>
          <a:p>
            <a:pPr marL="392854" lvl="1" indent="-218420" algn="just">
              <a:lnSpc>
                <a:spcPct val="90000"/>
              </a:lnSpc>
              <a:buFont typeface="Courier New" panose="02070309020205020404" pitchFamily="49" charset="0"/>
              <a:buChar char="o"/>
              <a:defRPr/>
            </a:pPr>
            <a:r>
              <a:rPr lang="en-US" altLang="en-US" dirty="0"/>
              <a:t>Cigarette smoking</a:t>
            </a:r>
          </a:p>
          <a:p>
            <a:pPr marL="392854" lvl="1" indent="-218420" algn="just">
              <a:lnSpc>
                <a:spcPct val="90000"/>
              </a:lnSpc>
              <a:buFont typeface="Courier New" panose="02070309020205020404" pitchFamily="49" charset="0"/>
              <a:buChar char="o"/>
              <a:defRPr/>
            </a:pPr>
            <a:r>
              <a:rPr lang="en-US" altLang="en-US" dirty="0"/>
              <a:t>Diabetes</a:t>
            </a:r>
          </a:p>
          <a:p>
            <a:pPr marL="392854" lvl="1" indent="-218420" algn="just">
              <a:lnSpc>
                <a:spcPct val="90000"/>
              </a:lnSpc>
              <a:buFont typeface="Courier New" panose="02070309020205020404" pitchFamily="49" charset="0"/>
              <a:buChar char="o"/>
              <a:defRPr/>
            </a:pPr>
            <a:r>
              <a:rPr lang="en-US" altLang="en-US" dirty="0"/>
              <a:t>HIV</a:t>
            </a:r>
          </a:p>
          <a:p>
            <a:pPr marL="392854" lvl="1" indent="-218420" algn="just">
              <a:lnSpc>
                <a:spcPct val="90000"/>
              </a:lnSpc>
              <a:buFont typeface="Courier New" panose="02070309020205020404" pitchFamily="49" charset="0"/>
              <a:buChar char="o"/>
              <a:defRPr/>
            </a:pPr>
            <a:r>
              <a:rPr lang="en-US" altLang="en-US" dirty="0"/>
              <a:t>Malnutrition</a:t>
            </a:r>
          </a:p>
          <a:p>
            <a:pPr marL="392854" lvl="1" indent="-218420" algn="just">
              <a:lnSpc>
                <a:spcPct val="90000"/>
              </a:lnSpc>
              <a:buFont typeface="Courier New" panose="02070309020205020404" pitchFamily="49" charset="0"/>
              <a:buChar char="o"/>
              <a:defRPr/>
            </a:pPr>
            <a:r>
              <a:rPr lang="en-US" altLang="en-US" dirty="0"/>
              <a:t>Pregnancy</a:t>
            </a:r>
          </a:p>
          <a:p>
            <a:endParaRPr lang="en-AU" dirty="0"/>
          </a:p>
          <a:p>
            <a:endParaRPr lang="en-ZA" dirty="0"/>
          </a:p>
        </p:txBody>
      </p:sp>
      <p:sp>
        <p:nvSpPr>
          <p:cNvPr id="4" name="Slide Number Placeholder 3"/>
          <p:cNvSpPr>
            <a:spLocks noGrp="1"/>
          </p:cNvSpPr>
          <p:nvPr>
            <p:ph type="sldNum" sz="quarter" idx="5"/>
          </p:nvPr>
        </p:nvSpPr>
        <p:spPr/>
        <p:txBody>
          <a:bodyPr/>
          <a:lstStyle/>
          <a:p>
            <a:fld id="{BA6A8D42-E502-4AF0-8797-4AE4185E5234}" type="slidenum">
              <a:rPr lang="en-ZA" smtClean="0"/>
              <a:t>28</a:t>
            </a:fld>
            <a:endParaRPr lang="en-ZA"/>
          </a:p>
        </p:txBody>
      </p:sp>
    </p:spTree>
    <p:extLst>
      <p:ext uri="{BB962C8B-B14F-4D97-AF65-F5344CB8AC3E}">
        <p14:creationId xmlns:p14="http://schemas.microsoft.com/office/powerpoint/2010/main" val="23572799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6A8D42-E502-4AF0-8797-4AE4185E5234}" type="slidenum">
              <a:rPr lang="en-ZA" smtClean="0"/>
              <a:t>29</a:t>
            </a:fld>
            <a:endParaRPr lang="en-ZA"/>
          </a:p>
        </p:txBody>
      </p:sp>
    </p:spTree>
    <p:extLst>
      <p:ext uri="{BB962C8B-B14F-4D97-AF65-F5344CB8AC3E}">
        <p14:creationId xmlns:p14="http://schemas.microsoft.com/office/powerpoint/2010/main" val="865082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146"/>
              </a:spcAft>
            </a:pPr>
            <a:r>
              <a:rPr lang="en-ZA" dirty="0"/>
              <a:t>This is the outline of what we will cover in this module. </a:t>
            </a:r>
          </a:p>
          <a:p>
            <a:pPr>
              <a:spcAft>
                <a:spcPts val="1146"/>
              </a:spcAft>
            </a:pPr>
            <a:r>
              <a:rPr lang="en-ZA" dirty="0"/>
              <a:t>We started with an introduction and cover the epidemiology basics of TB in children and adolescents. We’ll then move onto the fundamentals of TB with respect to TB exposure, TB infection and TB disease. </a:t>
            </a:r>
          </a:p>
          <a:p>
            <a:pPr>
              <a:spcAft>
                <a:spcPts val="1146"/>
              </a:spcAft>
            </a:pPr>
            <a:r>
              <a:rPr lang="en-ZA" dirty="0"/>
              <a:t>We’ll then take a look at the risk factors for TB infection, disease and severe disease. </a:t>
            </a:r>
          </a:p>
          <a:p>
            <a:pPr>
              <a:spcAft>
                <a:spcPts val="1146"/>
              </a:spcAft>
            </a:pPr>
            <a:r>
              <a:rPr lang="en-ZA" dirty="0"/>
              <a:t>Then touch on some of the key factors related to the transmission of TB. We’ll then briefly introduce r</a:t>
            </a:r>
            <a:r>
              <a:rPr lang="en-US" dirty="0" err="1"/>
              <a:t>outine</a:t>
            </a:r>
            <a:r>
              <a:rPr lang="en-US" dirty="0"/>
              <a:t> TB recording and reporting.  Towards the end, there will be a</a:t>
            </a:r>
            <a:r>
              <a:rPr lang="en-ZA" dirty="0"/>
              <a:t> case study quiz. </a:t>
            </a:r>
          </a:p>
          <a:p>
            <a:pPr>
              <a:spcAft>
                <a:spcPts val="1146"/>
              </a:spcAft>
            </a:pPr>
            <a:r>
              <a:rPr lang="en-ZA" dirty="0"/>
              <a:t>We’ll conclude the module with a summary of key points for you to take away. </a:t>
            </a:r>
          </a:p>
        </p:txBody>
      </p:sp>
      <p:sp>
        <p:nvSpPr>
          <p:cNvPr id="4" name="Slide Number Placeholder 3"/>
          <p:cNvSpPr>
            <a:spLocks noGrp="1"/>
          </p:cNvSpPr>
          <p:nvPr>
            <p:ph type="sldNum" sz="quarter" idx="5"/>
          </p:nvPr>
        </p:nvSpPr>
        <p:spPr/>
        <p:txBody>
          <a:bodyPr/>
          <a:lstStyle/>
          <a:p>
            <a:fld id="{BA6A8D42-E502-4AF0-8797-4AE4185E5234}" type="slidenum">
              <a:rPr lang="en-ZA" smtClean="0"/>
              <a:t>3</a:t>
            </a:fld>
            <a:endParaRPr lang="en-ZA"/>
          </a:p>
        </p:txBody>
      </p:sp>
    </p:spTree>
    <p:extLst>
      <p:ext uri="{BB962C8B-B14F-4D97-AF65-F5344CB8AC3E}">
        <p14:creationId xmlns:p14="http://schemas.microsoft.com/office/powerpoint/2010/main" val="16343679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682" eaLnBrk="0" fontAlgn="base" hangingPunct="0">
              <a:spcBef>
                <a:spcPct val="30000"/>
              </a:spcBef>
              <a:spcAft>
                <a:spcPct val="0"/>
              </a:spcAft>
              <a:defRPr/>
            </a:pPr>
            <a:r>
              <a:rPr lang="en-US" altLang="en-US" dirty="0"/>
              <a:t>In TB endemic settings, sharp increase in incidence of bacteriologically confirmed TB in older adolescents</a:t>
            </a:r>
          </a:p>
          <a:p>
            <a:pPr defTabSz="873682" eaLnBrk="0" fontAlgn="base" hangingPunct="0">
              <a:spcBef>
                <a:spcPct val="30000"/>
              </a:spcBef>
              <a:spcAft>
                <a:spcPct val="0"/>
              </a:spcAft>
              <a:defRPr/>
            </a:pPr>
            <a:r>
              <a:rPr lang="en-US" altLang="en-US" dirty="0"/>
              <a:t>The risk of transmission of TB increases as bacteriologically confirmed TB is increasingly common with age, especially in older adolescents (15-19 years)</a:t>
            </a:r>
          </a:p>
          <a:p>
            <a:endParaRPr lang="en-AU" dirty="0"/>
          </a:p>
          <a:p>
            <a:endParaRPr lang="en-ZA" dirty="0"/>
          </a:p>
        </p:txBody>
      </p:sp>
      <p:sp>
        <p:nvSpPr>
          <p:cNvPr id="4" name="Slide Number Placeholder 3"/>
          <p:cNvSpPr>
            <a:spLocks noGrp="1"/>
          </p:cNvSpPr>
          <p:nvPr>
            <p:ph type="sldNum" sz="quarter" idx="5"/>
          </p:nvPr>
        </p:nvSpPr>
        <p:spPr/>
        <p:txBody>
          <a:bodyPr/>
          <a:lstStyle/>
          <a:p>
            <a:fld id="{BA6A8D42-E502-4AF0-8797-4AE4185E5234}" type="slidenum">
              <a:rPr lang="en-ZA" smtClean="0"/>
              <a:t>30</a:t>
            </a:fld>
            <a:endParaRPr lang="en-ZA"/>
          </a:p>
        </p:txBody>
      </p:sp>
    </p:spTree>
    <p:extLst>
      <p:ext uri="{BB962C8B-B14F-4D97-AF65-F5344CB8AC3E}">
        <p14:creationId xmlns:p14="http://schemas.microsoft.com/office/powerpoint/2010/main" val="37329760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682">
              <a:defRPr/>
            </a:pPr>
            <a:r>
              <a:rPr lang="en-GB" dirty="0"/>
              <a:t>The age-related risks for TB that occur from infancy to adulthood are shown in this diagram. The slide also shows how the pattern of clinical and radiological disease also changes across the age spectrum. This reflects the challenges for diagnosis. Adolescents commonly present with pulmonary TB that is similar to adults, sputum positive and similar CXR changes. Children present with a range of pulmonary or extrapulmonary TB types. Pulmonary TB is often characterised by hilar lymph node enlargement that can be challenging to detect on chest X-ray and is paucibacillary so more difficult to confirm, Young children are particularly at risk of severe disseminated forms such as TB meningitis, and the main purpose of newborn BCG is to protect against this devastating disease.</a:t>
            </a:r>
            <a:endParaRPr lang="en-AU" dirty="0"/>
          </a:p>
          <a:p>
            <a:endParaRPr lang="en-GB" dirty="0"/>
          </a:p>
          <a:p>
            <a:endParaRPr lang="en-ZA" dirty="0"/>
          </a:p>
        </p:txBody>
      </p:sp>
      <p:sp>
        <p:nvSpPr>
          <p:cNvPr id="4" name="Slide Number Placeholder 3"/>
          <p:cNvSpPr>
            <a:spLocks noGrp="1"/>
          </p:cNvSpPr>
          <p:nvPr>
            <p:ph type="sldNum" sz="quarter" idx="5"/>
          </p:nvPr>
        </p:nvSpPr>
        <p:spPr/>
        <p:txBody>
          <a:bodyPr/>
          <a:lstStyle/>
          <a:p>
            <a:fld id="{BA6A8D42-E502-4AF0-8797-4AE4185E5234}" type="slidenum">
              <a:rPr lang="en-ZA" smtClean="0"/>
              <a:t>31</a:t>
            </a:fld>
            <a:endParaRPr lang="en-ZA"/>
          </a:p>
        </p:txBody>
      </p:sp>
    </p:spTree>
    <p:extLst>
      <p:ext uri="{BB962C8B-B14F-4D97-AF65-F5344CB8AC3E}">
        <p14:creationId xmlns:p14="http://schemas.microsoft.com/office/powerpoint/2010/main" val="19211685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altLang="en-US" dirty="0"/>
              <a:t>As in adults, most TB cases in children are pulmonary TB but there is usually a higher proportion of extrapulmonary TB cases in children which is not surprising given that dissemination from the lungs is more common.</a:t>
            </a:r>
          </a:p>
          <a:p>
            <a:r>
              <a:rPr lang="en-ZA" altLang="en-US" dirty="0"/>
              <a:t>The presentation of extra-pulmonary TB varies with age: </a:t>
            </a:r>
            <a:r>
              <a:rPr lang="en-GB" altLang="en-US" dirty="0"/>
              <a:t>pleural TB, abdominal and osteoarticular TB tend to be more common in older children and adolescents while TB meningitis and miliary TB tend to be more common in young children. The commonest site of lymph node TB is cervical.</a:t>
            </a:r>
            <a:endParaRPr lang="en-ZA" altLang="en-US" dirty="0"/>
          </a:p>
          <a:p>
            <a:r>
              <a:rPr lang="en-ZA" altLang="en-US" dirty="0"/>
              <a:t>TB treatment success rate in children is usually high (&gt;90%) - if treated and treatment complete. The children with TB who die are mainly young children who were not detected and so did not access treatment</a:t>
            </a:r>
            <a:endParaRPr lang="en-US" altLang="en-US" dirty="0"/>
          </a:p>
          <a:p>
            <a:pPr defTabSz="873682" eaLnBrk="0" fontAlgn="base" hangingPunct="0">
              <a:spcBef>
                <a:spcPct val="30000"/>
              </a:spcBef>
              <a:spcAft>
                <a:spcPct val="0"/>
              </a:spcAft>
              <a:defRPr/>
            </a:pPr>
            <a:r>
              <a:rPr lang="en-ZA" altLang="en-US" dirty="0"/>
              <a:t>TB is often diagnosed as HIV, pneumonia or malnutrition. TB is commonly missed in these children especially children with severe pneumonia – TB can present with acute symptoms – or children with severe malnutrition as symptoms aside from weight loss can be minimal. It is always important to consider TB in these children as well as children with acute neurological disease such as meningitis.</a:t>
            </a:r>
            <a:endParaRPr lang="en-US" altLang="en-US" dirty="0"/>
          </a:p>
          <a:p>
            <a:endParaRPr lang="en-AU" dirty="0"/>
          </a:p>
          <a:p>
            <a:endParaRPr lang="en-ZA" dirty="0"/>
          </a:p>
        </p:txBody>
      </p:sp>
      <p:sp>
        <p:nvSpPr>
          <p:cNvPr id="4" name="Slide Number Placeholder 3"/>
          <p:cNvSpPr>
            <a:spLocks noGrp="1"/>
          </p:cNvSpPr>
          <p:nvPr>
            <p:ph type="sldNum" sz="quarter" idx="5"/>
          </p:nvPr>
        </p:nvSpPr>
        <p:spPr/>
        <p:txBody>
          <a:bodyPr/>
          <a:lstStyle/>
          <a:p>
            <a:fld id="{BA6A8D42-E502-4AF0-8797-4AE4185E5234}" type="slidenum">
              <a:rPr lang="en-ZA" smtClean="0"/>
              <a:t>32</a:t>
            </a:fld>
            <a:endParaRPr lang="en-ZA"/>
          </a:p>
        </p:txBody>
      </p:sp>
    </p:spTree>
    <p:extLst>
      <p:ext uri="{BB962C8B-B14F-4D97-AF65-F5344CB8AC3E}">
        <p14:creationId xmlns:p14="http://schemas.microsoft.com/office/powerpoint/2010/main" val="38723427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ZA" dirty="0"/>
              <a:t>The growing number of drug resistant (DR) TB cases poses an increasing risk to children and adolescents</a:t>
            </a:r>
          </a:p>
          <a:p>
            <a:pPr>
              <a:defRPr/>
            </a:pPr>
            <a:r>
              <a:rPr lang="en-US" dirty="0"/>
              <a:t>The annual estimated global burden of MDR TB in children is 32,000 of which only 10-20% are reported as started on second line treatment</a:t>
            </a:r>
          </a:p>
          <a:p>
            <a:pPr>
              <a:defRPr/>
            </a:pPr>
            <a:endParaRPr lang="en-US" dirty="0"/>
          </a:p>
          <a:p>
            <a:pPr>
              <a:defRPr/>
            </a:pPr>
            <a:r>
              <a:rPr lang="en-ZA" dirty="0"/>
              <a:t>Children are most likely to acquire DR TB by primary transmission, often from adults with whom they are in close contact, rather than due to previous TB treatment</a:t>
            </a:r>
            <a:endParaRPr lang="en-US" dirty="0"/>
          </a:p>
          <a:p>
            <a:pPr>
              <a:defRPr/>
            </a:pPr>
            <a:r>
              <a:rPr lang="en-ZA" dirty="0"/>
              <a:t>The treatment duration is longer, more costly and associated with greater toxicity compared to first-line treatment for drug-susceptible TB </a:t>
            </a:r>
          </a:p>
          <a:p>
            <a:pPr>
              <a:defRPr/>
            </a:pPr>
            <a:r>
              <a:rPr lang="en-ZA" dirty="0"/>
              <a:t>There is now evidence that MDR TB in contacts can be prevented by TPT.</a:t>
            </a:r>
          </a:p>
          <a:p>
            <a:endParaRPr lang="en-AU" dirty="0"/>
          </a:p>
          <a:p>
            <a:endParaRPr lang="en-ZA" dirty="0"/>
          </a:p>
        </p:txBody>
      </p:sp>
      <p:sp>
        <p:nvSpPr>
          <p:cNvPr id="4" name="Slide Number Placeholder 3"/>
          <p:cNvSpPr>
            <a:spLocks noGrp="1"/>
          </p:cNvSpPr>
          <p:nvPr>
            <p:ph type="sldNum" sz="quarter" idx="5"/>
          </p:nvPr>
        </p:nvSpPr>
        <p:spPr/>
        <p:txBody>
          <a:bodyPr/>
          <a:lstStyle/>
          <a:p>
            <a:fld id="{BA6A8D42-E502-4AF0-8797-4AE4185E5234}" type="slidenum">
              <a:rPr lang="en-ZA" smtClean="0"/>
              <a:t>33</a:t>
            </a:fld>
            <a:endParaRPr lang="en-ZA"/>
          </a:p>
        </p:txBody>
      </p:sp>
    </p:spTree>
    <p:extLst>
      <p:ext uri="{BB962C8B-B14F-4D97-AF65-F5344CB8AC3E}">
        <p14:creationId xmlns:p14="http://schemas.microsoft.com/office/powerpoint/2010/main" val="4195726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A6A8D42-E502-4AF0-8797-4AE4185E5234}" type="slidenum">
              <a:rPr lang="en-ZA" smtClean="0"/>
              <a:t>34</a:t>
            </a:fld>
            <a:endParaRPr lang="en-ZA"/>
          </a:p>
        </p:txBody>
      </p:sp>
    </p:spTree>
    <p:extLst>
      <p:ext uri="{BB962C8B-B14F-4D97-AF65-F5344CB8AC3E}">
        <p14:creationId xmlns:p14="http://schemas.microsoft.com/office/powerpoint/2010/main" val="28436363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ZA" dirty="0"/>
              <a:t>All children and adolescents diagnosed with TB must be reported to the NTP. This is the same as for anyone initiated on TB treatment. Entries into other registers such as laboratory registers should be routine. Most NTPs have or should have contact and TPT registers.</a:t>
            </a:r>
          </a:p>
          <a:p>
            <a:pPr>
              <a:defRPr/>
            </a:pPr>
            <a:r>
              <a:rPr lang="en-ZA" dirty="0"/>
              <a:t>Data are critical to evaluate and monitor local epidemiology. TB in young children directly reflects ongoing and recent transmission in the community. For prevention and case finding, important programmatic indicators include contact screening coverage as well as TPT initiation and completion.  </a:t>
            </a:r>
          </a:p>
          <a:p>
            <a:pPr>
              <a:defRPr/>
            </a:pPr>
            <a:r>
              <a:rPr lang="en-ZA" altLang="en-US" dirty="0"/>
              <a:t>Local age-disaggregated data provide an important baseline for monitoring, identifying gaps and challenges, defining resource needs and priority activities</a:t>
            </a:r>
            <a:endParaRPr lang="en-US" altLang="en-US" dirty="0"/>
          </a:p>
          <a:p>
            <a:pPr>
              <a:defRPr/>
            </a:pPr>
            <a:endParaRPr lang="en-ZA" dirty="0"/>
          </a:p>
          <a:p>
            <a:pPr>
              <a:defRPr/>
            </a:pPr>
            <a:r>
              <a:rPr lang="en-ZA" dirty="0"/>
              <a:t>Data are critical for epidemiology and evaluation of gaps such as:</a:t>
            </a:r>
          </a:p>
          <a:p>
            <a:pPr lvl="1">
              <a:defRPr/>
            </a:pPr>
            <a:r>
              <a:rPr lang="en-ZA" dirty="0"/>
              <a:t>Total numbers and proportions and by five-year age bands of TB site; bacteriological confirmation; drug susceptibility</a:t>
            </a:r>
          </a:p>
          <a:p>
            <a:pPr lvl="1">
              <a:defRPr/>
            </a:pPr>
            <a:r>
              <a:rPr lang="en-ZA" dirty="0"/>
              <a:t>Treatment outcomes</a:t>
            </a:r>
          </a:p>
          <a:p>
            <a:pPr lvl="1">
              <a:defRPr/>
            </a:pPr>
            <a:r>
              <a:rPr lang="en-ZA" dirty="0"/>
              <a:t>Coverage of contact screening and TPT uptake </a:t>
            </a:r>
          </a:p>
          <a:p>
            <a:pPr marL="0" lvl="1" indent="0">
              <a:buNone/>
              <a:defRPr/>
            </a:pPr>
            <a:endParaRPr lang="en-ZA" dirty="0"/>
          </a:p>
          <a:p>
            <a:pPr>
              <a:defRPr/>
            </a:pPr>
            <a:r>
              <a:rPr lang="en-ZA" dirty="0"/>
              <a:t>Example of indicators include:</a:t>
            </a:r>
          </a:p>
          <a:p>
            <a:pPr marL="491446" indent="-491446">
              <a:buFont typeface="+mj-lt"/>
              <a:buAutoNum type="romanLcPeriod"/>
              <a:defRPr/>
            </a:pPr>
            <a:r>
              <a:rPr lang="en-ZA" dirty="0"/>
              <a:t>Proportion of TB in 0-14 years among all TB cases: estimated to be 10-20%</a:t>
            </a:r>
          </a:p>
          <a:p>
            <a:pPr marL="491446" indent="-491446">
              <a:buFont typeface="+mj-lt"/>
              <a:buAutoNum type="romanLcPeriod"/>
              <a:defRPr/>
            </a:pPr>
            <a:r>
              <a:rPr lang="en-ZA" dirty="0"/>
              <a:t>Proportion of children and adolescents by age group: In high burden settings, the age groups with the higher proportions are expected to be 0-4 years and 15-19 years</a:t>
            </a:r>
            <a:endParaRPr lang="en-US" dirty="0"/>
          </a:p>
          <a:p>
            <a:pPr marL="491446" indent="-491446">
              <a:buFont typeface="+mj-lt"/>
              <a:buAutoNum type="romanLcPeriod"/>
              <a:defRPr/>
            </a:pPr>
            <a:r>
              <a:rPr lang="en-ZA" dirty="0"/>
              <a:t>Proportion of PTB versus EPTB diagnosed: EPTB accounts for approximately 25% of child TB cases in young children (&lt;5 years) and about 10% in older children and adolescents (5-19 years)</a:t>
            </a:r>
          </a:p>
          <a:p>
            <a:pPr marL="491446" indent="-491446">
              <a:buFont typeface="+mj-lt"/>
              <a:buAutoNum type="romanLcPeriod"/>
              <a:defRPr/>
            </a:pPr>
            <a:r>
              <a:rPr lang="en-ZA" dirty="0"/>
              <a:t>Proportion by age group bacteriologically confirmed </a:t>
            </a:r>
          </a:p>
          <a:p>
            <a:pPr>
              <a:defRPr/>
            </a:pPr>
            <a:r>
              <a:rPr lang="en-ZA" dirty="0"/>
              <a:t>The proportions may indicate that TB and/or EPTB is being under-detected (and under-treated) or over-diagnosed (and over-treated) within specific age groups</a:t>
            </a:r>
          </a:p>
          <a:p>
            <a:pPr lvl="1">
              <a:defRPr/>
            </a:pPr>
            <a:endParaRPr lang="en-ZA" dirty="0"/>
          </a:p>
          <a:p>
            <a:endParaRPr lang="en-AU" dirty="0"/>
          </a:p>
          <a:p>
            <a:endParaRPr lang="en-ZA" dirty="0"/>
          </a:p>
        </p:txBody>
      </p:sp>
      <p:sp>
        <p:nvSpPr>
          <p:cNvPr id="4" name="Slide Number Placeholder 3"/>
          <p:cNvSpPr>
            <a:spLocks noGrp="1"/>
          </p:cNvSpPr>
          <p:nvPr>
            <p:ph type="sldNum" sz="quarter" idx="5"/>
          </p:nvPr>
        </p:nvSpPr>
        <p:spPr/>
        <p:txBody>
          <a:bodyPr/>
          <a:lstStyle/>
          <a:p>
            <a:fld id="{BA6A8D42-E502-4AF0-8797-4AE4185E5234}" type="slidenum">
              <a:rPr lang="en-ZA" smtClean="0"/>
              <a:t>35</a:t>
            </a:fld>
            <a:endParaRPr lang="en-ZA"/>
          </a:p>
        </p:txBody>
      </p:sp>
    </p:spTree>
    <p:extLst>
      <p:ext uri="{BB962C8B-B14F-4D97-AF65-F5344CB8AC3E}">
        <p14:creationId xmlns:p14="http://schemas.microsoft.com/office/powerpoint/2010/main" val="29666619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b="1" i="1" u="sng" dirty="0"/>
              <a:t>Suggested instructions: </a:t>
            </a:r>
          </a:p>
          <a:p>
            <a:r>
              <a:rPr lang="en-ZA" dirty="0"/>
              <a:t>…”We will now work through a case study quiz to pick out some valuable learning points from this lecture. </a:t>
            </a:r>
          </a:p>
          <a:p>
            <a:pPr rtl="0"/>
            <a:r>
              <a:rPr lang="en-ZA" dirty="0"/>
              <a:t>We will do this short activity altogether. I will read the case scenario out, followed by the question and potential answers. I will then you all a couple of moments to decide on your answer.  I will then ask for those who think (a) is correct to raise their hands; then for those who think (b) is correct to raise their hands and so on. I’ll then show a model answer, and we can discuss further if there is anyone who disagrees.”…</a:t>
            </a:r>
            <a:endParaRPr lang="en-GB" dirty="0"/>
          </a:p>
        </p:txBody>
      </p:sp>
      <p:sp>
        <p:nvSpPr>
          <p:cNvPr id="4" name="Slide Number Placeholder 3"/>
          <p:cNvSpPr>
            <a:spLocks noGrp="1"/>
          </p:cNvSpPr>
          <p:nvPr>
            <p:ph type="sldNum" sz="quarter" idx="5"/>
          </p:nvPr>
        </p:nvSpPr>
        <p:spPr/>
        <p:txBody>
          <a:bodyPr/>
          <a:lstStyle/>
          <a:p>
            <a:fld id="{BA6A8D42-E502-4AF0-8797-4AE4185E5234}" type="slidenum">
              <a:rPr lang="en-ZA" smtClean="0"/>
              <a:t>36</a:t>
            </a:fld>
            <a:endParaRPr lang="en-ZA"/>
          </a:p>
        </p:txBody>
      </p:sp>
    </p:spTree>
    <p:extLst>
      <p:ext uri="{BB962C8B-B14F-4D97-AF65-F5344CB8AC3E}">
        <p14:creationId xmlns:p14="http://schemas.microsoft.com/office/powerpoint/2010/main" val="12549802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A6A8D42-E502-4AF0-8797-4AE4185E5234}" type="slidenum">
              <a:rPr lang="en-ZA" smtClean="0"/>
              <a:t>37</a:t>
            </a:fld>
            <a:endParaRPr lang="en-ZA"/>
          </a:p>
        </p:txBody>
      </p:sp>
    </p:spTree>
    <p:extLst>
      <p:ext uri="{BB962C8B-B14F-4D97-AF65-F5344CB8AC3E}">
        <p14:creationId xmlns:p14="http://schemas.microsoft.com/office/powerpoint/2010/main" val="39422954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6A8D42-E502-4AF0-8797-4AE4185E5234}" type="slidenum">
              <a:rPr lang="en-ZA" smtClean="0"/>
              <a:t>38</a:t>
            </a:fld>
            <a:endParaRPr lang="en-ZA"/>
          </a:p>
        </p:txBody>
      </p:sp>
    </p:spTree>
    <p:extLst>
      <p:ext uri="{BB962C8B-B14F-4D97-AF65-F5344CB8AC3E}">
        <p14:creationId xmlns:p14="http://schemas.microsoft.com/office/powerpoint/2010/main" val="32978684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6A8D42-E502-4AF0-8797-4AE4185E5234}" type="slidenum">
              <a:rPr lang="en-ZA" smtClean="0"/>
              <a:t>39</a:t>
            </a:fld>
            <a:endParaRPr lang="en-ZA"/>
          </a:p>
        </p:txBody>
      </p:sp>
    </p:spTree>
    <p:extLst>
      <p:ext uri="{BB962C8B-B14F-4D97-AF65-F5344CB8AC3E}">
        <p14:creationId xmlns:p14="http://schemas.microsoft.com/office/powerpoint/2010/main" val="2333447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146"/>
              </a:spcAft>
            </a:pPr>
            <a:r>
              <a:rPr lang="en-ZA" dirty="0"/>
              <a:t>This is the outline of what we will cover in this module. </a:t>
            </a:r>
          </a:p>
          <a:p>
            <a:pPr>
              <a:spcAft>
                <a:spcPts val="1146"/>
              </a:spcAft>
            </a:pPr>
            <a:r>
              <a:rPr lang="en-ZA" dirty="0"/>
              <a:t>We started with an introduction and cover the epidemiology basics of TB in children and adolescents. We’ll then move onto the fundamentals of TB with respect to TB exposure, TB infection and TB disease. </a:t>
            </a:r>
          </a:p>
          <a:p>
            <a:pPr>
              <a:spcAft>
                <a:spcPts val="1146"/>
              </a:spcAft>
            </a:pPr>
            <a:r>
              <a:rPr lang="en-ZA" dirty="0"/>
              <a:t>We’ll then take a look at the risk factors for TB infection, disease and severe disease. </a:t>
            </a:r>
          </a:p>
          <a:p>
            <a:pPr>
              <a:spcAft>
                <a:spcPts val="1146"/>
              </a:spcAft>
            </a:pPr>
            <a:r>
              <a:rPr lang="en-ZA" dirty="0"/>
              <a:t>Then touch on some of the key factors related to the transmission of TB. We’ll then briefly introduce r</a:t>
            </a:r>
            <a:r>
              <a:rPr lang="en-US" dirty="0" err="1"/>
              <a:t>outine</a:t>
            </a:r>
            <a:r>
              <a:rPr lang="en-US" dirty="0"/>
              <a:t> TB recording and reporting.  Towards the end, there will be a</a:t>
            </a:r>
            <a:r>
              <a:rPr lang="en-ZA" dirty="0"/>
              <a:t> case study quiz. </a:t>
            </a:r>
          </a:p>
          <a:p>
            <a:pPr>
              <a:spcAft>
                <a:spcPts val="1146"/>
              </a:spcAft>
            </a:pPr>
            <a:r>
              <a:rPr lang="en-ZA" dirty="0"/>
              <a:t>We’ll conclude the module with a summary of key points for you to take away. </a:t>
            </a:r>
          </a:p>
        </p:txBody>
      </p:sp>
      <p:sp>
        <p:nvSpPr>
          <p:cNvPr id="4" name="Slide Number Placeholder 3"/>
          <p:cNvSpPr>
            <a:spLocks noGrp="1"/>
          </p:cNvSpPr>
          <p:nvPr>
            <p:ph type="sldNum" sz="quarter" idx="5"/>
          </p:nvPr>
        </p:nvSpPr>
        <p:spPr/>
        <p:txBody>
          <a:bodyPr/>
          <a:lstStyle/>
          <a:p>
            <a:fld id="{BA6A8D42-E502-4AF0-8797-4AE4185E5234}" type="slidenum">
              <a:rPr lang="en-ZA" smtClean="0"/>
              <a:t>4</a:t>
            </a:fld>
            <a:endParaRPr lang="en-ZA"/>
          </a:p>
        </p:txBody>
      </p:sp>
    </p:spTree>
    <p:extLst>
      <p:ext uri="{BB962C8B-B14F-4D97-AF65-F5344CB8AC3E}">
        <p14:creationId xmlns:p14="http://schemas.microsoft.com/office/powerpoint/2010/main" val="19949911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6A8D42-E502-4AF0-8797-4AE4185E5234}" type="slidenum">
              <a:rPr lang="en-ZA" smtClean="0"/>
              <a:t>40</a:t>
            </a:fld>
            <a:endParaRPr lang="en-ZA"/>
          </a:p>
        </p:txBody>
      </p:sp>
    </p:spTree>
    <p:extLst>
      <p:ext uri="{BB962C8B-B14F-4D97-AF65-F5344CB8AC3E}">
        <p14:creationId xmlns:p14="http://schemas.microsoft.com/office/powerpoint/2010/main" val="14761910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A6A8D42-E502-4AF0-8797-4AE4185E5234}" type="slidenum">
              <a:rPr lang="en-ZA" smtClean="0"/>
              <a:t>41</a:t>
            </a:fld>
            <a:endParaRPr lang="en-ZA"/>
          </a:p>
        </p:txBody>
      </p:sp>
    </p:spTree>
    <p:extLst>
      <p:ext uri="{BB962C8B-B14F-4D97-AF65-F5344CB8AC3E}">
        <p14:creationId xmlns:p14="http://schemas.microsoft.com/office/powerpoint/2010/main" val="20266949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F707E-4158-3330-5ABB-7036DE870B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8A3AC1-0178-C68F-A5E7-96E736736D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271E12-866F-E4C9-711A-0694E92EB0BD}"/>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8E96B0EC-8CFE-6D7F-EB3A-ACDFBECFE067}"/>
              </a:ext>
            </a:extLst>
          </p:cNvPr>
          <p:cNvSpPr>
            <a:spLocks noGrp="1"/>
          </p:cNvSpPr>
          <p:nvPr>
            <p:ph type="sldNum" sz="quarter" idx="5"/>
          </p:nvPr>
        </p:nvSpPr>
        <p:spPr/>
        <p:txBody>
          <a:bodyPr/>
          <a:lstStyle/>
          <a:p>
            <a:fld id="{BA6A8D42-E502-4AF0-8797-4AE4185E5234}" type="slidenum">
              <a:rPr lang="en-ZA" smtClean="0"/>
              <a:t>42</a:t>
            </a:fld>
            <a:endParaRPr lang="en-ZA"/>
          </a:p>
        </p:txBody>
      </p:sp>
    </p:spTree>
    <p:extLst>
      <p:ext uri="{BB962C8B-B14F-4D97-AF65-F5344CB8AC3E}">
        <p14:creationId xmlns:p14="http://schemas.microsoft.com/office/powerpoint/2010/main" val="18122196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622F2-70A5-FBFF-B2CC-4A52BCE98E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D9DC2F-4DFA-288A-2561-8DB64C9850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169F1F-3C85-2C8A-1417-ED3D6882C69C}"/>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A9A07260-D4EF-2DEB-413B-6970C1A44B73}"/>
              </a:ext>
            </a:extLst>
          </p:cNvPr>
          <p:cNvSpPr>
            <a:spLocks noGrp="1"/>
          </p:cNvSpPr>
          <p:nvPr>
            <p:ph type="sldNum" sz="quarter" idx="5"/>
          </p:nvPr>
        </p:nvSpPr>
        <p:spPr/>
        <p:txBody>
          <a:bodyPr/>
          <a:lstStyle/>
          <a:p>
            <a:fld id="{BA6A8D42-E502-4AF0-8797-4AE4185E5234}" type="slidenum">
              <a:rPr lang="en-ZA" smtClean="0"/>
              <a:t>43</a:t>
            </a:fld>
            <a:endParaRPr lang="en-ZA"/>
          </a:p>
        </p:txBody>
      </p:sp>
    </p:spTree>
    <p:extLst>
      <p:ext uri="{BB962C8B-B14F-4D97-AF65-F5344CB8AC3E}">
        <p14:creationId xmlns:p14="http://schemas.microsoft.com/office/powerpoint/2010/main" val="17746398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CEB02-67FC-6874-7376-10091C94F4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519BE1-A171-92E5-708C-923BFBA415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C8080D-E10E-BC79-3658-92C68CF7D18E}"/>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30B04BF9-90AF-CCA1-A7EB-F2491F5F3692}"/>
              </a:ext>
            </a:extLst>
          </p:cNvPr>
          <p:cNvSpPr>
            <a:spLocks noGrp="1"/>
          </p:cNvSpPr>
          <p:nvPr>
            <p:ph type="sldNum" sz="quarter" idx="5"/>
          </p:nvPr>
        </p:nvSpPr>
        <p:spPr/>
        <p:txBody>
          <a:bodyPr/>
          <a:lstStyle/>
          <a:p>
            <a:fld id="{BA6A8D42-E502-4AF0-8797-4AE4185E5234}" type="slidenum">
              <a:rPr lang="en-ZA" smtClean="0"/>
              <a:t>44</a:t>
            </a:fld>
            <a:endParaRPr lang="en-ZA"/>
          </a:p>
        </p:txBody>
      </p:sp>
    </p:spTree>
    <p:extLst>
      <p:ext uri="{BB962C8B-B14F-4D97-AF65-F5344CB8AC3E}">
        <p14:creationId xmlns:p14="http://schemas.microsoft.com/office/powerpoint/2010/main" val="37818915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6A8D42-E502-4AF0-8797-4AE4185E5234}" type="slidenum">
              <a:rPr lang="en-ZA" smtClean="0"/>
              <a:t>45</a:t>
            </a:fld>
            <a:endParaRPr lang="en-ZA"/>
          </a:p>
        </p:txBody>
      </p:sp>
    </p:spTree>
    <p:extLst>
      <p:ext uri="{BB962C8B-B14F-4D97-AF65-F5344CB8AC3E}">
        <p14:creationId xmlns:p14="http://schemas.microsoft.com/office/powerpoint/2010/main" val="3247693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6A8D42-E502-4AF0-8797-4AE4185E5234}" type="slidenum">
              <a:rPr lang="en-ZA" smtClean="0"/>
              <a:t>46</a:t>
            </a:fld>
            <a:endParaRPr lang="en-ZA"/>
          </a:p>
        </p:txBody>
      </p:sp>
    </p:spTree>
    <p:extLst>
      <p:ext uri="{BB962C8B-B14F-4D97-AF65-F5344CB8AC3E}">
        <p14:creationId xmlns:p14="http://schemas.microsoft.com/office/powerpoint/2010/main" val="41394279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6A8D42-E502-4AF0-8797-4AE4185E5234}" type="slidenum">
              <a:rPr lang="en-ZA" smtClean="0"/>
              <a:t>47</a:t>
            </a:fld>
            <a:endParaRPr lang="en-ZA"/>
          </a:p>
        </p:txBody>
      </p:sp>
    </p:spTree>
    <p:extLst>
      <p:ext uri="{BB962C8B-B14F-4D97-AF65-F5344CB8AC3E}">
        <p14:creationId xmlns:p14="http://schemas.microsoft.com/office/powerpoint/2010/main" val="42640090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6A8D42-E502-4AF0-8797-4AE4185E5234}" type="slidenum">
              <a:rPr lang="en-ZA" smtClean="0"/>
              <a:t>48</a:t>
            </a:fld>
            <a:endParaRPr lang="en-ZA"/>
          </a:p>
        </p:txBody>
      </p:sp>
    </p:spTree>
    <p:extLst>
      <p:ext uri="{BB962C8B-B14F-4D97-AF65-F5344CB8AC3E}">
        <p14:creationId xmlns:p14="http://schemas.microsoft.com/office/powerpoint/2010/main" val="21137588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6A8D42-E502-4AF0-8797-4AE4185E5234}" type="slidenum">
              <a:rPr lang="en-ZA" smtClean="0"/>
              <a:t>49</a:t>
            </a:fld>
            <a:endParaRPr lang="en-ZA"/>
          </a:p>
        </p:txBody>
      </p:sp>
    </p:spTree>
    <p:extLst>
      <p:ext uri="{BB962C8B-B14F-4D97-AF65-F5344CB8AC3E}">
        <p14:creationId xmlns:p14="http://schemas.microsoft.com/office/powerpoint/2010/main" val="925679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764"/>
              </a:spcAft>
            </a:pPr>
            <a:r>
              <a:rPr lang="en-GB" sz="1700" kern="100" dirty="0">
                <a:latin typeface="Calibri" panose="020F0502020204030204" pitchFamily="34" charset="0"/>
                <a:ea typeface="Calibri" panose="020F0502020204030204" pitchFamily="34" charset="0"/>
                <a:cs typeface="Arial" panose="020B0604020202020204" pitchFamily="34" charset="0"/>
              </a:rPr>
              <a:t>These context specific discussion opportunities will occur repeatedly throughout this training. </a:t>
            </a:r>
          </a:p>
          <a:p>
            <a:pPr>
              <a:lnSpc>
                <a:spcPct val="115000"/>
              </a:lnSpc>
              <a:spcAft>
                <a:spcPts val="764"/>
              </a:spcAft>
            </a:pPr>
            <a:r>
              <a:rPr lang="en-GB" sz="1700" kern="100" dirty="0">
                <a:latin typeface="Calibri" panose="020F0502020204030204" pitchFamily="34" charset="0"/>
                <a:ea typeface="Calibri" panose="020F0502020204030204" pitchFamily="34" charset="0"/>
                <a:cs typeface="Arial" panose="020B0604020202020204" pitchFamily="34" charset="0"/>
              </a:rPr>
              <a:t>Here are some suggestions on how you might like to facilitate them, to run them in a time efficient manner.  </a:t>
            </a:r>
            <a:r>
              <a:rPr lang="en-GB" sz="1700" b="1" kern="100" dirty="0">
                <a:latin typeface="Calibri" panose="020F0502020204030204" pitchFamily="34" charset="0"/>
                <a:ea typeface="Calibri" panose="020F0502020204030204" pitchFamily="34" charset="0"/>
                <a:cs typeface="Arial" panose="020B0604020202020204" pitchFamily="34" charset="0"/>
              </a:rPr>
              <a:t> </a:t>
            </a:r>
            <a:endParaRPr lang="en-GB" sz="1700" kern="100" dirty="0">
              <a:latin typeface="Calibri" panose="020F0502020204030204" pitchFamily="34" charset="0"/>
              <a:ea typeface="Calibri" panose="020F0502020204030204" pitchFamily="34" charset="0"/>
              <a:cs typeface="Arial" panose="020B0604020202020204" pitchFamily="34" charset="0"/>
            </a:endParaRPr>
          </a:p>
          <a:p>
            <a:pPr marL="327630" indent="-327630">
              <a:lnSpc>
                <a:spcPct val="115000"/>
              </a:lnSpc>
              <a:spcAft>
                <a:spcPts val="764"/>
              </a:spcAft>
              <a:buAutoNum type="arabicPeriod"/>
            </a:pPr>
            <a:r>
              <a:rPr lang="en-GB" sz="1700" kern="100" dirty="0">
                <a:latin typeface="Calibri" panose="020F0502020204030204" pitchFamily="34" charset="0"/>
                <a:ea typeface="Calibri" panose="020F0502020204030204" pitchFamily="34" charset="0"/>
                <a:cs typeface="Arial" panose="020B0604020202020204" pitchFamily="34" charset="0"/>
              </a:rPr>
              <a:t>Explain that the next 15 minutes will be devoted to sharing amongst your colleagues, about how things may work in your setting. </a:t>
            </a:r>
          </a:p>
          <a:p>
            <a:pPr marL="327630" indent="-327630">
              <a:lnSpc>
                <a:spcPct val="115000"/>
              </a:lnSpc>
              <a:spcAft>
                <a:spcPts val="764"/>
              </a:spcAft>
              <a:buAutoNum type="arabicPeriod"/>
            </a:pPr>
            <a:r>
              <a:rPr lang="en-GB" sz="1700" kern="100" dirty="0">
                <a:latin typeface="Calibri" panose="020F0502020204030204" pitchFamily="34" charset="0"/>
                <a:ea typeface="Calibri" panose="020F0502020204030204" pitchFamily="34" charset="0"/>
                <a:cs typeface="Arial" panose="020B0604020202020204" pitchFamily="34" charset="0"/>
              </a:rPr>
              <a:t>Explain that 3, or 4, questions will be shown on the presentation. </a:t>
            </a:r>
          </a:p>
          <a:p>
            <a:pPr marL="327630" indent="-327630">
              <a:lnSpc>
                <a:spcPct val="115000"/>
              </a:lnSpc>
              <a:spcAft>
                <a:spcPts val="764"/>
              </a:spcAft>
              <a:buAutoNum type="arabicPeriod"/>
            </a:pPr>
            <a:r>
              <a:rPr lang="en-GB" sz="1700" kern="100" dirty="0">
                <a:latin typeface="Calibri" panose="020F0502020204030204" pitchFamily="34" charset="0"/>
                <a:ea typeface="Calibri" panose="020F0502020204030204" pitchFamily="34" charset="0"/>
                <a:cs typeface="Arial" panose="020B0604020202020204" pitchFamily="34" charset="0"/>
              </a:rPr>
              <a:t>Then divide the questions amongst the groups. Some groups may need to discuss the same question. </a:t>
            </a:r>
          </a:p>
          <a:p>
            <a:pPr marL="327630" indent="-327630">
              <a:lnSpc>
                <a:spcPct val="115000"/>
              </a:lnSpc>
              <a:spcAft>
                <a:spcPts val="764"/>
              </a:spcAft>
              <a:buAutoNum type="arabicPeriod"/>
            </a:pPr>
            <a:r>
              <a:rPr lang="en-GB" sz="1700" kern="100" dirty="0">
                <a:latin typeface="Calibri" panose="020F0502020204030204" pitchFamily="34" charset="0"/>
                <a:ea typeface="Calibri" panose="020F0502020204030204" pitchFamily="34" charset="0"/>
                <a:cs typeface="Arial" panose="020B0604020202020204" pitchFamily="34" charset="0"/>
              </a:rPr>
              <a:t>Tell them they will have just 2 or 3 minutes to discuss in their small groups. Then you will discuss as a large group. </a:t>
            </a:r>
          </a:p>
          <a:p>
            <a:pPr marL="327630" indent="-327630">
              <a:lnSpc>
                <a:spcPct val="115000"/>
              </a:lnSpc>
              <a:spcAft>
                <a:spcPts val="764"/>
              </a:spcAft>
              <a:buAutoNum type="arabicPeriod" startAt="5"/>
            </a:pPr>
            <a:r>
              <a:rPr lang="en-US" sz="1700" dirty="0">
                <a:solidFill>
                  <a:srgbClr val="000000"/>
                </a:solidFill>
                <a:latin typeface="Calibri"/>
              </a:rPr>
              <a:t>When this time is up, ask for everyone’s attention. And then ask for volunteers to comment on each question discussed.  Request participants to keep their responses succinct so that the time allows for others to also contribute. </a:t>
            </a:r>
          </a:p>
          <a:p>
            <a:pPr marL="327630" indent="-327630">
              <a:lnSpc>
                <a:spcPct val="115000"/>
              </a:lnSpc>
              <a:spcAft>
                <a:spcPts val="764"/>
              </a:spcAft>
              <a:buAutoNum type="arabicPeriod" startAt="5"/>
            </a:pPr>
            <a:r>
              <a:rPr lang="en-US" sz="1700" dirty="0">
                <a:solidFill>
                  <a:srgbClr val="000000"/>
                </a:solidFill>
                <a:latin typeface="Calibri"/>
              </a:rPr>
              <a:t>Acknowledge all responses and thank participants for sharing. </a:t>
            </a:r>
          </a:p>
          <a:p>
            <a:pPr marL="327630" indent="-327630">
              <a:lnSpc>
                <a:spcPct val="115000"/>
              </a:lnSpc>
              <a:spcAft>
                <a:spcPts val="764"/>
              </a:spcAft>
              <a:buAutoNum type="arabicPeriod" startAt="5"/>
            </a:pPr>
            <a:r>
              <a:rPr lang="en-GB" sz="1700" kern="100" dirty="0">
                <a:latin typeface="Calibri" panose="020F0502020204030204" pitchFamily="34" charset="0"/>
                <a:ea typeface="Calibri" panose="020F0502020204030204" pitchFamily="34" charset="0"/>
                <a:cs typeface="Arial" panose="020B0604020202020204" pitchFamily="34" charset="0"/>
              </a:rPr>
              <a:t>Be mindful of the time and try to wrap up discussions so that the full activity takes no more than 15 minutes.</a:t>
            </a:r>
          </a:p>
        </p:txBody>
      </p:sp>
      <p:sp>
        <p:nvSpPr>
          <p:cNvPr id="4" name="Slide Number Placeholder 3"/>
          <p:cNvSpPr>
            <a:spLocks noGrp="1"/>
          </p:cNvSpPr>
          <p:nvPr>
            <p:ph type="sldNum" sz="quarter" idx="5"/>
          </p:nvPr>
        </p:nvSpPr>
        <p:spPr/>
        <p:txBody>
          <a:bodyPr/>
          <a:lstStyle/>
          <a:p>
            <a:pPr defTabSz="873682">
              <a:defRPr/>
            </a:pPr>
            <a:fld id="{BA6A8D42-E502-4AF0-8797-4AE4185E5234}" type="slidenum">
              <a:rPr lang="en-ZA">
                <a:solidFill>
                  <a:prstClr val="black"/>
                </a:solidFill>
                <a:latin typeface="Aptos" panose="02110004020202020204"/>
              </a:rPr>
              <a:pPr defTabSz="873682">
                <a:defRPr/>
              </a:pPr>
              <a:t>5</a:t>
            </a:fld>
            <a:endParaRPr lang="en-ZA">
              <a:solidFill>
                <a:prstClr val="black"/>
              </a:solidFill>
              <a:latin typeface="Aptos" panose="02110004020202020204"/>
            </a:endParaRPr>
          </a:p>
        </p:txBody>
      </p:sp>
    </p:spTree>
    <p:extLst>
      <p:ext uri="{BB962C8B-B14F-4D97-AF65-F5344CB8AC3E}">
        <p14:creationId xmlns:p14="http://schemas.microsoft.com/office/powerpoint/2010/main" val="14351764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A6A8D42-E502-4AF0-8797-4AE4185E5234}" type="slidenum">
              <a:rPr lang="en-ZA" smtClean="0"/>
              <a:t>50</a:t>
            </a:fld>
            <a:endParaRPr lang="en-ZA"/>
          </a:p>
        </p:txBody>
      </p:sp>
    </p:spTree>
    <p:extLst>
      <p:ext uri="{BB962C8B-B14F-4D97-AF65-F5344CB8AC3E}">
        <p14:creationId xmlns:p14="http://schemas.microsoft.com/office/powerpoint/2010/main" val="1277825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58">
              <a:defRPr/>
            </a:pPr>
            <a:r>
              <a:rPr lang="en-US" dirty="0"/>
              <a:t>These context specific discussion opportunities will occur repeatedly throughout this training. Here are some suggestions on how you might like to facilitate them, to run them in a time efficient manner.   </a:t>
            </a:r>
          </a:p>
          <a:p>
            <a:pPr defTabSz="914258">
              <a:defRPr/>
            </a:pPr>
            <a:endParaRPr lang="en-US" dirty="0"/>
          </a:p>
          <a:p>
            <a:pPr marL="228565" indent="-228565" defTabSz="914258">
              <a:buFontTx/>
              <a:buAutoNum type="arabicPeriod"/>
              <a:defRPr/>
            </a:pPr>
            <a:r>
              <a:rPr lang="en-US" dirty="0"/>
              <a:t>Explain that the next 15 minutes will be devoted to sharing amongst your colleagues, about how things may work in your setting. </a:t>
            </a:r>
          </a:p>
          <a:p>
            <a:pPr marL="228565" indent="-228565" defTabSz="914258">
              <a:buFontTx/>
              <a:buAutoNum type="arabicPeriod"/>
              <a:defRPr/>
            </a:pPr>
            <a:r>
              <a:rPr lang="en-US" dirty="0"/>
              <a:t>Explain that 3, or 4, questions will be shown on the presentation. </a:t>
            </a:r>
          </a:p>
          <a:p>
            <a:pPr marL="228565" indent="-228565" defTabSz="914258">
              <a:buFontTx/>
              <a:buAutoNum type="arabicPeriod"/>
              <a:defRPr/>
            </a:pPr>
            <a:r>
              <a:rPr lang="en-US" dirty="0"/>
              <a:t>Then divide the questions amongst the groups. Some groups may need to discuss the same question. </a:t>
            </a:r>
          </a:p>
          <a:p>
            <a:pPr marL="228565" indent="-228565" defTabSz="914258">
              <a:buFontTx/>
              <a:buAutoNum type="arabicPeriod"/>
              <a:defRPr/>
            </a:pPr>
            <a:r>
              <a:rPr lang="en-US" dirty="0"/>
              <a:t>Tell them they will have just 2 or 3 minutes to discuss in their small groups. Then you will discuss as a large group. </a:t>
            </a:r>
          </a:p>
          <a:p>
            <a:pPr marL="228565" indent="-228565" defTabSz="914258">
              <a:buFontTx/>
              <a:buAutoNum type="arabicPeriod"/>
              <a:defRPr/>
            </a:pPr>
            <a:r>
              <a:rPr lang="en-US" dirty="0"/>
              <a:t>Allow 2-3 minute discuss time.  </a:t>
            </a:r>
          </a:p>
          <a:p>
            <a:pPr marL="228565" indent="-228565" defTabSz="914258">
              <a:buFontTx/>
              <a:buAutoNum type="arabicPeriod"/>
              <a:defRPr/>
            </a:pPr>
            <a:r>
              <a:rPr lang="en-US" dirty="0"/>
              <a:t>When this time is up, ask for everyone’s attention. And then ask for volunteers to comment on each question discussed.  </a:t>
            </a:r>
          </a:p>
          <a:p>
            <a:pPr marL="228565" indent="-228565" defTabSz="914258">
              <a:buFontTx/>
              <a:buAutoNum type="arabicPeriod"/>
              <a:defRPr/>
            </a:pPr>
            <a:r>
              <a:rPr lang="en-US" dirty="0"/>
              <a:t>Ensure to steer participants back to the subject matter if they are drifting off topic. Acknowledge all responses and thank participants for sharing. </a:t>
            </a:r>
          </a:p>
          <a:p>
            <a:pPr marL="228565" indent="-228565" defTabSz="914258">
              <a:buFontTx/>
              <a:buAutoNum type="arabicPeriod"/>
              <a:defRPr/>
            </a:pPr>
            <a:r>
              <a:rPr lang="en-US" dirty="0"/>
              <a:t>Be mindful of the time and try to wrap up discussions so that the full activity takes no more than 15 minutes.</a:t>
            </a:r>
          </a:p>
        </p:txBody>
      </p:sp>
      <p:sp>
        <p:nvSpPr>
          <p:cNvPr id="4" name="Slide Number Placeholder 3"/>
          <p:cNvSpPr>
            <a:spLocks noGrp="1"/>
          </p:cNvSpPr>
          <p:nvPr>
            <p:ph type="sldNum" sz="quarter" idx="5"/>
          </p:nvPr>
        </p:nvSpPr>
        <p:spPr/>
        <p:txBody>
          <a:bodyPr/>
          <a:lstStyle/>
          <a:p>
            <a:fld id="{BA6A8D42-E502-4AF0-8797-4AE4185E5234}" type="slidenum">
              <a:rPr lang="en-ZA" smtClean="0"/>
              <a:t>6</a:t>
            </a:fld>
            <a:endParaRPr lang="en-ZA"/>
          </a:p>
        </p:txBody>
      </p:sp>
    </p:spTree>
    <p:extLst>
      <p:ext uri="{BB962C8B-B14F-4D97-AF65-F5344CB8AC3E}">
        <p14:creationId xmlns:p14="http://schemas.microsoft.com/office/powerpoint/2010/main" val="3839295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[Prior to presenting an update of the knowledge of the epidemiology, it may be useful to have a discussion with training participants to have some idea of their level of understanding and to prompt thinking and encourage interaction with shared experience. Listed here are some questions for the group]</a:t>
            </a:r>
          </a:p>
        </p:txBody>
      </p:sp>
      <p:sp>
        <p:nvSpPr>
          <p:cNvPr id="4" name="Slide Number Placeholder 3"/>
          <p:cNvSpPr>
            <a:spLocks noGrp="1"/>
          </p:cNvSpPr>
          <p:nvPr>
            <p:ph type="sldNum" sz="quarter" idx="5"/>
          </p:nvPr>
        </p:nvSpPr>
        <p:spPr/>
        <p:txBody>
          <a:bodyPr/>
          <a:lstStyle/>
          <a:p>
            <a:fld id="{BA6A8D42-E502-4AF0-8797-4AE4185E5234}" type="slidenum">
              <a:rPr lang="en-ZA" smtClean="0"/>
              <a:t>7</a:t>
            </a:fld>
            <a:endParaRPr lang="en-ZA"/>
          </a:p>
        </p:txBody>
      </p:sp>
    </p:spTree>
    <p:extLst>
      <p:ext uri="{BB962C8B-B14F-4D97-AF65-F5344CB8AC3E}">
        <p14:creationId xmlns:p14="http://schemas.microsoft.com/office/powerpoint/2010/main" val="470525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A6A8D42-E502-4AF0-8797-4AE4185E5234}" type="slidenum">
              <a:rPr lang="en-ZA" smtClean="0"/>
              <a:t>8</a:t>
            </a:fld>
            <a:endParaRPr lang="en-ZA"/>
          </a:p>
        </p:txBody>
      </p:sp>
    </p:spTree>
    <p:extLst>
      <p:ext uri="{BB962C8B-B14F-4D97-AF65-F5344CB8AC3E}">
        <p14:creationId xmlns:p14="http://schemas.microsoft.com/office/powerpoint/2010/main" val="3812404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1" hangingPunct="1"/>
            <a:r>
              <a:rPr lang="en-AU" altLang="en-US" dirty="0"/>
              <a:t>TB in children and adolescents has traditionally been neglected but this is changing. The WHO global TB program has increased attention to the challenges of TB in children and adolescents over the last decade with the End TB Strategy and National TB Programs are also now doing the same with child TB Working Groups and/or NTP-focal person for child and adolescent TB  at national level.</a:t>
            </a:r>
          </a:p>
          <a:p>
            <a:pPr algn="just"/>
            <a:endParaRPr lang="en-AU" altLang="en-US" dirty="0"/>
          </a:p>
          <a:p>
            <a:pPr algn="just" eaLnBrk="1" hangingPunct="1"/>
            <a:r>
              <a:rPr lang="en-AU" altLang="en-US" dirty="0"/>
              <a:t>There have been WHO guidance for NTPs since 2006, with regular updates to recommendations for diagnosis, treatment and prevention of child and adolescent TB including drug-resistant MDR TB based on the most current evidence. The most recent guidelines were published in 2022. The Roadmap towards ending child TB was first developed by multiple international agencies including The Union and CDC with WHO and </a:t>
            </a:r>
            <a:r>
              <a:rPr lang="en-AU" altLang="en-US" dirty="0" err="1"/>
              <a:t>Unicef</a:t>
            </a:r>
            <a:r>
              <a:rPr lang="en-AU" altLang="en-US" dirty="0"/>
              <a:t> and others in 2013. The third edition was launched at the Union conference in 2023 and includes a greater focus on TB in adolescents.  Improving diagnosis has been a constant focus of research and there is now a wider range of treatment options for disease and infection, as well as availability of child-friendly formulations of first- and second-line drugs. </a:t>
            </a:r>
          </a:p>
          <a:p>
            <a:pPr algn="just" eaLnBrk="1" hangingPunct="1"/>
            <a:endParaRPr lang="en-AU" altLang="en-US" dirty="0"/>
          </a:p>
          <a:p>
            <a:pPr algn="just" eaLnBrk="1" hangingPunct="1"/>
            <a:r>
              <a:rPr lang="en-AU" altLang="en-US" dirty="0"/>
              <a:t>Very important and relevant to our discussions today in this session is that the transition from paper-based to electronic TB registers has facilitated a shift to more granular reporting of age-disaggregated data. Given the varying age-related risks and burden of disease, the use of 5-year age bands – 0-4; 5-9; 10-14;15-19; and 20-24 years is much more useful to understand challenges and programmatic performance that the traditional 0-4; 5-14 and 15-24 years.</a:t>
            </a:r>
          </a:p>
          <a:p>
            <a:pPr algn="just" eaLnBrk="1" hangingPunct="1"/>
            <a:endParaRPr lang="en-AU" altLang="en-US" dirty="0"/>
          </a:p>
          <a:p>
            <a:pPr algn="just" eaLnBrk="1" hangingPunct="1"/>
            <a:r>
              <a:rPr lang="en-AU" altLang="en-US" dirty="0"/>
              <a:t>New recommendations support more decentralised models of care which is needed, especially as patients usually first present for care at maternal and child health services. We are yet to see the potential benefits of implementation of such approaches. Major policy-practice gaps remain </a:t>
            </a:r>
            <a:r>
              <a:rPr lang="en-US" dirty="0"/>
              <a:t>and implementation challenges to strengthen child and adolescent TB programming</a:t>
            </a:r>
            <a:r>
              <a:rPr lang="en-AU" dirty="0"/>
              <a:t> </a:t>
            </a:r>
            <a:r>
              <a:rPr lang="en-US" dirty="0"/>
              <a:t>exist at all levels</a:t>
            </a:r>
            <a:r>
              <a:rPr lang="en-AU" dirty="0"/>
              <a:t> of health services.</a:t>
            </a:r>
          </a:p>
          <a:p>
            <a:endParaRPr lang="en-AU" altLang="en-US" dirty="0"/>
          </a:p>
          <a:p>
            <a:endParaRPr lang="en-ZA" dirty="0"/>
          </a:p>
        </p:txBody>
      </p:sp>
      <p:sp>
        <p:nvSpPr>
          <p:cNvPr id="4" name="Slide Number Placeholder 3"/>
          <p:cNvSpPr>
            <a:spLocks noGrp="1"/>
          </p:cNvSpPr>
          <p:nvPr>
            <p:ph type="sldNum" sz="quarter" idx="5"/>
          </p:nvPr>
        </p:nvSpPr>
        <p:spPr/>
        <p:txBody>
          <a:bodyPr/>
          <a:lstStyle/>
          <a:p>
            <a:fld id="{BA6A8D42-E502-4AF0-8797-4AE4185E5234}" type="slidenum">
              <a:rPr lang="en-ZA" smtClean="0"/>
              <a:t>9</a:t>
            </a:fld>
            <a:endParaRPr lang="en-ZA"/>
          </a:p>
        </p:txBody>
      </p:sp>
    </p:spTree>
    <p:extLst>
      <p:ext uri="{BB962C8B-B14F-4D97-AF65-F5344CB8AC3E}">
        <p14:creationId xmlns:p14="http://schemas.microsoft.com/office/powerpoint/2010/main" val="22764604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microsoft.com/office/2007/relationships/hdphoto" Target="../media/hdphoto2.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326BB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161E033-F0FF-7524-41F2-041FC0217A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1740" y="-1"/>
            <a:ext cx="3499937" cy="823515"/>
          </a:xfrm>
          <a:prstGeom prst="rect">
            <a:avLst/>
          </a:prstGeom>
        </p:spPr>
      </p:pic>
      <p:sp>
        <p:nvSpPr>
          <p:cNvPr id="2" name="Title 1">
            <a:extLst>
              <a:ext uri="{FF2B5EF4-FFF2-40B4-BE49-F238E27FC236}">
                <a16:creationId xmlns:a16="http://schemas.microsoft.com/office/drawing/2014/main" id="{B21F95F9-400F-1EC0-9FA5-C2A885E025CE}"/>
              </a:ext>
            </a:extLst>
          </p:cNvPr>
          <p:cNvSpPr>
            <a:spLocks noGrp="1"/>
          </p:cNvSpPr>
          <p:nvPr>
            <p:ph type="ctrTitle" hasCustomPrompt="1"/>
          </p:nvPr>
        </p:nvSpPr>
        <p:spPr>
          <a:xfrm>
            <a:off x="2038350" y="2349500"/>
            <a:ext cx="8629650" cy="1160462"/>
          </a:xfrm>
        </p:spPr>
        <p:txBody>
          <a:bodyPr anchor="b">
            <a:noAutofit/>
          </a:bodyPr>
          <a:lstStyle>
            <a:lvl1pPr algn="ctr">
              <a:defRPr sz="4800" b="1">
                <a:solidFill>
                  <a:schemeClr val="accent2"/>
                </a:solidFill>
                <a:latin typeface="Helvetica" panose="020B0604020202020204" pitchFamily="34" charset="0"/>
                <a:cs typeface="Helvetica" panose="020B0604020202020204" pitchFamily="34" charset="0"/>
              </a:defRPr>
            </a:lvl1pPr>
          </a:lstStyle>
          <a:p>
            <a:r>
              <a:rPr lang="en-US" dirty="0"/>
              <a:t>TITLE</a:t>
            </a:r>
            <a:endParaRPr lang="en-ZA" dirty="0"/>
          </a:p>
        </p:txBody>
      </p:sp>
      <p:sp>
        <p:nvSpPr>
          <p:cNvPr id="3" name="Subtitle 2">
            <a:extLst>
              <a:ext uri="{FF2B5EF4-FFF2-40B4-BE49-F238E27FC236}">
                <a16:creationId xmlns:a16="http://schemas.microsoft.com/office/drawing/2014/main" id="{DB3FB6C4-458B-C9E8-77BD-0E9898395DD7}"/>
              </a:ext>
            </a:extLst>
          </p:cNvPr>
          <p:cNvSpPr>
            <a:spLocks noGrp="1"/>
          </p:cNvSpPr>
          <p:nvPr>
            <p:ph type="subTitle" idx="1"/>
          </p:nvPr>
        </p:nvSpPr>
        <p:spPr>
          <a:xfrm>
            <a:off x="2038350" y="3602038"/>
            <a:ext cx="8629650" cy="989012"/>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ZA" dirty="0"/>
          </a:p>
        </p:txBody>
      </p:sp>
      <p:sp>
        <p:nvSpPr>
          <p:cNvPr id="6" name="Text Placeholder 4">
            <a:extLst>
              <a:ext uri="{FF2B5EF4-FFF2-40B4-BE49-F238E27FC236}">
                <a16:creationId xmlns:a16="http://schemas.microsoft.com/office/drawing/2014/main" id="{8D649AAE-EB86-217D-C8A0-89ABE5CE976E}"/>
              </a:ext>
            </a:extLst>
          </p:cNvPr>
          <p:cNvSpPr>
            <a:spLocks noGrp="1"/>
          </p:cNvSpPr>
          <p:nvPr>
            <p:ph type="body" sz="quarter" idx="11" hasCustomPrompt="1"/>
          </p:nvPr>
        </p:nvSpPr>
        <p:spPr>
          <a:xfrm>
            <a:off x="695325" y="5473226"/>
            <a:ext cx="3200689" cy="403699"/>
          </a:xfrm>
          <a:prstGeom prst="rect">
            <a:avLst/>
          </a:prstGeom>
        </p:spPr>
        <p:txBody>
          <a:bodyPr>
            <a:noAutofit/>
          </a:bodyPr>
          <a:lstStyle>
            <a:lvl1pPr marL="0" indent="0">
              <a:buNone/>
              <a:defRPr sz="2400" b="0">
                <a:ln>
                  <a:noFill/>
                </a:ln>
                <a:solidFill>
                  <a:srgbClr val="F3B329"/>
                </a:solidFill>
                <a:latin typeface="Helvetica" pitchFamily="2" charset="0"/>
              </a:defRPr>
            </a:lvl1pPr>
          </a:lstStyle>
          <a:p>
            <a:pPr lvl="0"/>
            <a:r>
              <a:rPr lang="en-GB" dirty="0"/>
              <a:t>Faculty name</a:t>
            </a:r>
          </a:p>
        </p:txBody>
      </p:sp>
    </p:spTree>
    <p:extLst>
      <p:ext uri="{BB962C8B-B14F-4D97-AF65-F5344CB8AC3E}">
        <p14:creationId xmlns:p14="http://schemas.microsoft.com/office/powerpoint/2010/main" val="2122848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Updated 4 Setting specific practi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DF54B-5DA7-ADAF-A7CC-F1167270F3BD}"/>
              </a:ext>
            </a:extLst>
          </p:cNvPr>
          <p:cNvSpPr>
            <a:spLocks noGrp="1"/>
          </p:cNvSpPr>
          <p:nvPr>
            <p:ph type="title" hasCustomPrompt="1"/>
          </p:nvPr>
        </p:nvSpPr>
        <p:spPr>
          <a:xfrm>
            <a:off x="695325" y="188913"/>
            <a:ext cx="6866618" cy="1116012"/>
          </a:xfrm>
        </p:spPr>
        <p:txBody>
          <a:bodyPr anchor="ctr"/>
          <a:lstStyle>
            <a:lvl1pPr>
              <a:defRPr/>
            </a:lvl1pPr>
          </a:lstStyle>
          <a:p>
            <a:r>
              <a:rPr lang="en-ZA" dirty="0"/>
              <a:t>Consider your setting</a:t>
            </a:r>
          </a:p>
        </p:txBody>
      </p:sp>
      <p:pic>
        <p:nvPicPr>
          <p:cNvPr id="3" name="Picture 2">
            <a:extLst>
              <a:ext uri="{FF2B5EF4-FFF2-40B4-BE49-F238E27FC236}">
                <a16:creationId xmlns:a16="http://schemas.microsoft.com/office/drawing/2014/main" id="{3484FF4D-1684-4BEF-7375-463FDCDA28DE}"/>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8248492" y="188913"/>
            <a:ext cx="1058027" cy="1048697"/>
          </a:xfrm>
          <a:prstGeom prst="rect">
            <a:avLst/>
          </a:prstGeom>
        </p:spPr>
      </p:pic>
      <p:sp>
        <p:nvSpPr>
          <p:cNvPr id="4" name="Rectangle 3">
            <a:extLst>
              <a:ext uri="{FF2B5EF4-FFF2-40B4-BE49-F238E27FC236}">
                <a16:creationId xmlns:a16="http://schemas.microsoft.com/office/drawing/2014/main" id="{065D24BB-DD50-167A-F875-F4C1335308CC}"/>
              </a:ext>
            </a:extLst>
          </p:cNvPr>
          <p:cNvSpPr/>
          <p:nvPr userDrawn="1"/>
        </p:nvSpPr>
        <p:spPr>
          <a:xfrm>
            <a:off x="721451" y="230215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 name="Text Placeholder 19">
            <a:extLst>
              <a:ext uri="{FF2B5EF4-FFF2-40B4-BE49-F238E27FC236}">
                <a16:creationId xmlns:a16="http://schemas.microsoft.com/office/drawing/2014/main" id="{787E4F9F-4C26-327F-85CA-1EF19D040E05}"/>
              </a:ext>
            </a:extLst>
          </p:cNvPr>
          <p:cNvSpPr>
            <a:spLocks noGrp="1"/>
          </p:cNvSpPr>
          <p:nvPr>
            <p:ph type="body" sz="quarter" idx="25" hasCustomPrompt="1"/>
          </p:nvPr>
        </p:nvSpPr>
        <p:spPr>
          <a:xfrm>
            <a:off x="1591622" y="2395251"/>
            <a:ext cx="9674326" cy="575999"/>
          </a:xfrm>
        </p:spPr>
        <p:txBody>
          <a:bodyP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 name="Oval 5">
            <a:extLst>
              <a:ext uri="{FF2B5EF4-FFF2-40B4-BE49-F238E27FC236}">
                <a16:creationId xmlns:a16="http://schemas.microsoft.com/office/drawing/2014/main" id="{3719C657-D4AE-64CA-2402-9ED2ED7B8FF3}"/>
              </a:ext>
            </a:extLst>
          </p:cNvPr>
          <p:cNvSpPr/>
          <p:nvPr userDrawn="1"/>
        </p:nvSpPr>
        <p:spPr>
          <a:xfrm>
            <a:off x="898339" y="240387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7" name="Text Placeholder 26">
            <a:extLst>
              <a:ext uri="{FF2B5EF4-FFF2-40B4-BE49-F238E27FC236}">
                <a16:creationId xmlns:a16="http://schemas.microsoft.com/office/drawing/2014/main" id="{8379263E-0460-795A-58D7-B20060A11719}"/>
              </a:ext>
            </a:extLst>
          </p:cNvPr>
          <p:cNvSpPr>
            <a:spLocks noGrp="1"/>
          </p:cNvSpPr>
          <p:nvPr>
            <p:ph type="body" sz="quarter" idx="26" hasCustomPrompt="1"/>
          </p:nvPr>
        </p:nvSpPr>
        <p:spPr>
          <a:xfrm>
            <a:off x="1024414" y="254899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8" name="Rectangle 7">
            <a:extLst>
              <a:ext uri="{FF2B5EF4-FFF2-40B4-BE49-F238E27FC236}">
                <a16:creationId xmlns:a16="http://schemas.microsoft.com/office/drawing/2014/main" id="{ADCA836A-3BE4-4BFC-03AA-F770A2EF4A1B}"/>
              </a:ext>
            </a:extLst>
          </p:cNvPr>
          <p:cNvSpPr/>
          <p:nvPr userDrawn="1"/>
        </p:nvSpPr>
        <p:spPr>
          <a:xfrm>
            <a:off x="721451" y="320946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9" name="Text Placeholder 19">
            <a:extLst>
              <a:ext uri="{FF2B5EF4-FFF2-40B4-BE49-F238E27FC236}">
                <a16:creationId xmlns:a16="http://schemas.microsoft.com/office/drawing/2014/main" id="{E6A73AD1-BEF1-1729-26D1-7B15D48488E1}"/>
              </a:ext>
            </a:extLst>
          </p:cNvPr>
          <p:cNvSpPr>
            <a:spLocks noGrp="1"/>
          </p:cNvSpPr>
          <p:nvPr>
            <p:ph type="body" sz="quarter" idx="27" hasCustomPrompt="1"/>
          </p:nvPr>
        </p:nvSpPr>
        <p:spPr>
          <a:xfrm>
            <a:off x="1591622" y="3302561"/>
            <a:ext cx="9674326" cy="575999"/>
          </a:xfrm>
        </p:spPr>
        <p:txBody>
          <a:bodyP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10" name="Oval 9">
            <a:extLst>
              <a:ext uri="{FF2B5EF4-FFF2-40B4-BE49-F238E27FC236}">
                <a16:creationId xmlns:a16="http://schemas.microsoft.com/office/drawing/2014/main" id="{24DCD72E-6AD4-954D-11CF-808C89D2256D}"/>
              </a:ext>
            </a:extLst>
          </p:cNvPr>
          <p:cNvSpPr/>
          <p:nvPr userDrawn="1"/>
        </p:nvSpPr>
        <p:spPr>
          <a:xfrm>
            <a:off x="898339" y="331118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11" name="Text Placeholder 26">
            <a:extLst>
              <a:ext uri="{FF2B5EF4-FFF2-40B4-BE49-F238E27FC236}">
                <a16:creationId xmlns:a16="http://schemas.microsoft.com/office/drawing/2014/main" id="{4D6EE6E5-DEB4-D7B3-9B23-0CB08464F468}"/>
              </a:ext>
            </a:extLst>
          </p:cNvPr>
          <p:cNvSpPr>
            <a:spLocks noGrp="1"/>
          </p:cNvSpPr>
          <p:nvPr>
            <p:ph type="body" sz="quarter" idx="28" hasCustomPrompt="1"/>
          </p:nvPr>
        </p:nvSpPr>
        <p:spPr>
          <a:xfrm>
            <a:off x="1024414" y="345630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12" name="Rectangle 11">
            <a:extLst>
              <a:ext uri="{FF2B5EF4-FFF2-40B4-BE49-F238E27FC236}">
                <a16:creationId xmlns:a16="http://schemas.microsoft.com/office/drawing/2014/main" id="{BBC42C7C-0429-D20E-B027-AE9174968B0A}"/>
              </a:ext>
            </a:extLst>
          </p:cNvPr>
          <p:cNvSpPr/>
          <p:nvPr userDrawn="1"/>
        </p:nvSpPr>
        <p:spPr>
          <a:xfrm>
            <a:off x="721451" y="4108612"/>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30" name="Text Placeholder 19">
            <a:extLst>
              <a:ext uri="{FF2B5EF4-FFF2-40B4-BE49-F238E27FC236}">
                <a16:creationId xmlns:a16="http://schemas.microsoft.com/office/drawing/2014/main" id="{8A44FBEB-656F-1DD1-CE49-18C6E9AC5102}"/>
              </a:ext>
            </a:extLst>
          </p:cNvPr>
          <p:cNvSpPr>
            <a:spLocks noGrp="1"/>
          </p:cNvSpPr>
          <p:nvPr>
            <p:ph type="body" sz="quarter" idx="29" hasCustomPrompt="1"/>
          </p:nvPr>
        </p:nvSpPr>
        <p:spPr>
          <a:xfrm>
            <a:off x="1591622" y="4201705"/>
            <a:ext cx="9674326" cy="575999"/>
          </a:xfrm>
        </p:spPr>
        <p:txBody>
          <a:bodyP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31" name="Oval 30">
            <a:extLst>
              <a:ext uri="{FF2B5EF4-FFF2-40B4-BE49-F238E27FC236}">
                <a16:creationId xmlns:a16="http://schemas.microsoft.com/office/drawing/2014/main" id="{D4A4BF9E-658F-E995-A6A4-0BE45E4414DE}"/>
              </a:ext>
            </a:extLst>
          </p:cNvPr>
          <p:cNvSpPr/>
          <p:nvPr userDrawn="1"/>
        </p:nvSpPr>
        <p:spPr>
          <a:xfrm>
            <a:off x="898339" y="4210325"/>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32" name="Text Placeholder 26">
            <a:extLst>
              <a:ext uri="{FF2B5EF4-FFF2-40B4-BE49-F238E27FC236}">
                <a16:creationId xmlns:a16="http://schemas.microsoft.com/office/drawing/2014/main" id="{1D7A4109-77CE-A971-512A-136528DDE2B4}"/>
              </a:ext>
            </a:extLst>
          </p:cNvPr>
          <p:cNvSpPr>
            <a:spLocks noGrp="1"/>
          </p:cNvSpPr>
          <p:nvPr>
            <p:ph type="body" sz="quarter" idx="30" hasCustomPrompt="1"/>
          </p:nvPr>
        </p:nvSpPr>
        <p:spPr>
          <a:xfrm>
            <a:off x="1024414" y="4355450"/>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33" name="Rectangle 32">
            <a:extLst>
              <a:ext uri="{FF2B5EF4-FFF2-40B4-BE49-F238E27FC236}">
                <a16:creationId xmlns:a16="http://schemas.microsoft.com/office/drawing/2014/main" id="{AEA271A0-587E-DBC6-550D-EFD3A522804E}"/>
              </a:ext>
            </a:extLst>
          </p:cNvPr>
          <p:cNvSpPr/>
          <p:nvPr userDrawn="1"/>
        </p:nvSpPr>
        <p:spPr>
          <a:xfrm>
            <a:off x="695325" y="5095599"/>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34" name="Text Placeholder 19">
            <a:extLst>
              <a:ext uri="{FF2B5EF4-FFF2-40B4-BE49-F238E27FC236}">
                <a16:creationId xmlns:a16="http://schemas.microsoft.com/office/drawing/2014/main" id="{8C3D6E94-6C29-C0DD-A111-CFE6CA371DAB}"/>
              </a:ext>
            </a:extLst>
          </p:cNvPr>
          <p:cNvSpPr>
            <a:spLocks noGrp="1"/>
          </p:cNvSpPr>
          <p:nvPr>
            <p:ph type="body" sz="quarter" idx="31" hasCustomPrompt="1"/>
          </p:nvPr>
        </p:nvSpPr>
        <p:spPr>
          <a:xfrm>
            <a:off x="1565496" y="5188692"/>
            <a:ext cx="9674326" cy="575999"/>
          </a:xfrm>
        </p:spPr>
        <p:txBody>
          <a:bodyP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35" name="Oval 34">
            <a:extLst>
              <a:ext uri="{FF2B5EF4-FFF2-40B4-BE49-F238E27FC236}">
                <a16:creationId xmlns:a16="http://schemas.microsoft.com/office/drawing/2014/main" id="{F64B5F27-C7B7-A8FF-952E-484967B58454}"/>
              </a:ext>
            </a:extLst>
          </p:cNvPr>
          <p:cNvSpPr/>
          <p:nvPr userDrawn="1"/>
        </p:nvSpPr>
        <p:spPr>
          <a:xfrm>
            <a:off x="872213" y="5197312"/>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36" name="Text Placeholder 26">
            <a:extLst>
              <a:ext uri="{FF2B5EF4-FFF2-40B4-BE49-F238E27FC236}">
                <a16:creationId xmlns:a16="http://schemas.microsoft.com/office/drawing/2014/main" id="{BC0B10FE-75F3-173F-364C-A030CD5B4987}"/>
              </a:ext>
            </a:extLst>
          </p:cNvPr>
          <p:cNvSpPr>
            <a:spLocks noGrp="1"/>
          </p:cNvSpPr>
          <p:nvPr>
            <p:ph type="body" sz="quarter" idx="32" hasCustomPrompt="1"/>
          </p:nvPr>
        </p:nvSpPr>
        <p:spPr>
          <a:xfrm>
            <a:off x="998288" y="5342437"/>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37" name="Rectangle 36">
            <a:extLst>
              <a:ext uri="{FF2B5EF4-FFF2-40B4-BE49-F238E27FC236}">
                <a16:creationId xmlns:a16="http://schemas.microsoft.com/office/drawing/2014/main" id="{2929738E-3893-1F2C-D3DA-6A05727BB374}"/>
              </a:ext>
            </a:extLst>
          </p:cNvPr>
          <p:cNvSpPr/>
          <p:nvPr userDrawn="1"/>
        </p:nvSpPr>
        <p:spPr>
          <a:xfrm>
            <a:off x="721451" y="139484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38" name="TextBox 37">
            <a:extLst>
              <a:ext uri="{FF2B5EF4-FFF2-40B4-BE49-F238E27FC236}">
                <a16:creationId xmlns:a16="http://schemas.microsoft.com/office/drawing/2014/main" id="{D34155D3-95B3-0EBF-8FB5-5A8288BB5CF2}"/>
              </a:ext>
            </a:extLst>
          </p:cNvPr>
          <p:cNvSpPr txBox="1"/>
          <p:nvPr userDrawn="1"/>
        </p:nvSpPr>
        <p:spPr>
          <a:xfrm>
            <a:off x="839787" y="1498600"/>
            <a:ext cx="10426161"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43673"/>
                </a:solidFill>
                <a:effectLst/>
                <a:uLnTx/>
                <a:uFillTx/>
                <a:latin typeface="Calibri"/>
                <a:ea typeface="+mn-ea"/>
                <a:cs typeface="+mn-cs"/>
              </a:rPr>
              <a:t>Turn to someone sitting close to you and share what it is like in your setting: </a:t>
            </a:r>
          </a:p>
          <a:p>
            <a:endParaRPr lang="en-ZA" dirty="0"/>
          </a:p>
        </p:txBody>
      </p:sp>
      <p:pic>
        <p:nvPicPr>
          <p:cNvPr id="39" name="Picture 38">
            <a:extLst>
              <a:ext uri="{FF2B5EF4-FFF2-40B4-BE49-F238E27FC236}">
                <a16:creationId xmlns:a16="http://schemas.microsoft.com/office/drawing/2014/main" id="{F9D23EB1-04C9-7DC4-DDFD-8C4B8AAE7F02}"/>
              </a:ext>
            </a:extLst>
          </p:cNvPr>
          <p:cNvPicPr>
            <a:picLocks noChangeAspect="1"/>
          </p:cNvPicPr>
          <p:nvPr userDrawn="1"/>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9942391" y="182949"/>
            <a:ext cx="1409822" cy="1131668"/>
          </a:xfrm>
          <a:prstGeom prst="rect">
            <a:avLst/>
          </a:prstGeom>
        </p:spPr>
      </p:pic>
    </p:spTree>
    <p:extLst>
      <p:ext uri="{BB962C8B-B14F-4D97-AF65-F5344CB8AC3E}">
        <p14:creationId xmlns:p14="http://schemas.microsoft.com/office/powerpoint/2010/main" val="3510430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t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C31A2-F95A-DA3D-CE00-AF8D29910A95}"/>
              </a:ext>
            </a:extLst>
          </p:cNvPr>
          <p:cNvSpPr>
            <a:spLocks noGrp="1"/>
          </p:cNvSpPr>
          <p:nvPr>
            <p:ph type="title" hasCustomPrompt="1"/>
          </p:nvPr>
        </p:nvSpPr>
        <p:spPr>
          <a:xfrm>
            <a:off x="695326" y="188913"/>
            <a:ext cx="9268184" cy="1116012"/>
          </a:xfrm>
        </p:spPr>
        <p:txBody>
          <a:bodyPr/>
          <a:lstStyle>
            <a:lvl1pPr>
              <a:defRPr/>
            </a:lvl1pPr>
          </a:lstStyle>
          <a:p>
            <a:r>
              <a:rPr lang="en-US" dirty="0"/>
              <a:t>Outline </a:t>
            </a:r>
            <a:endParaRPr lang="en-ZA" dirty="0"/>
          </a:p>
        </p:txBody>
      </p:sp>
      <p:pic>
        <p:nvPicPr>
          <p:cNvPr id="10" name="Picture 9">
            <a:extLst>
              <a:ext uri="{FF2B5EF4-FFF2-40B4-BE49-F238E27FC236}">
                <a16:creationId xmlns:a16="http://schemas.microsoft.com/office/drawing/2014/main" id="{CCA00376-3FE7-24C2-C4CC-64718B6542AC}"/>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087763" y="188913"/>
            <a:ext cx="1151045" cy="1116013"/>
          </a:xfrm>
          <a:prstGeom prst="rect">
            <a:avLst/>
          </a:prstGeom>
        </p:spPr>
      </p:pic>
      <p:sp>
        <p:nvSpPr>
          <p:cNvPr id="12" name="Text Placeholder 11">
            <a:extLst>
              <a:ext uri="{FF2B5EF4-FFF2-40B4-BE49-F238E27FC236}">
                <a16:creationId xmlns:a16="http://schemas.microsoft.com/office/drawing/2014/main" id="{4ECBD781-103C-99C9-FC69-B82193544E5B}"/>
              </a:ext>
            </a:extLst>
          </p:cNvPr>
          <p:cNvSpPr>
            <a:spLocks noGrp="1"/>
          </p:cNvSpPr>
          <p:nvPr>
            <p:ph type="body" sz="quarter" idx="10"/>
          </p:nvPr>
        </p:nvSpPr>
        <p:spPr/>
        <p:txBody>
          <a:bodyPr/>
          <a:lstStyle>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15696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only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10656888" cy="1116012"/>
          </a:xfrm>
        </p:spPr>
        <p:txBody>
          <a:bodyPr anchor="ctr"/>
          <a:lstStyle>
            <a:lvl1pPr>
              <a:defRPr/>
            </a:lvl1pPr>
          </a:lstStyle>
          <a:p>
            <a:r>
              <a:rPr lang="en-US" dirty="0"/>
              <a:t>Content – text only</a:t>
            </a:r>
            <a:endParaRPr lang="en-ZA" dirty="0"/>
          </a:p>
        </p:txBody>
      </p:sp>
      <p:sp>
        <p:nvSpPr>
          <p:cNvPr id="9" name="Text Placeholder 8">
            <a:extLst>
              <a:ext uri="{FF2B5EF4-FFF2-40B4-BE49-F238E27FC236}">
                <a16:creationId xmlns:a16="http://schemas.microsoft.com/office/drawing/2014/main" id="{7CBB468A-4688-39B7-2133-A988867110ED}"/>
              </a:ext>
            </a:extLst>
          </p:cNvPr>
          <p:cNvSpPr>
            <a:spLocks noGrp="1"/>
          </p:cNvSpPr>
          <p:nvPr>
            <p:ph type="body" sz="quarter" idx="10"/>
          </p:nvPr>
        </p:nvSpPr>
        <p:spPr>
          <a:xfrm>
            <a:off x="695325" y="1376363"/>
            <a:ext cx="10656888" cy="4500562"/>
          </a:xfrm>
        </p:spPr>
        <p:txBody>
          <a:bodyPr/>
          <a:lstStyle>
            <a:lvl4pPr>
              <a:spcAft>
                <a:spcPts val="1200"/>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43673"/>
                </a:solidFill>
                <a:effectLst/>
                <a:uLnTx/>
                <a:uFillTx/>
                <a:latin typeface="Calibri"/>
                <a:ea typeface="+mn-ea"/>
                <a:cs typeface="+mn-cs"/>
              </a:rPr>
              <a:t>Click to edit Master text styles</a:t>
            </a:r>
          </a:p>
          <a:p>
            <a:pPr lvl="3"/>
            <a:endParaRPr lang="en-US" dirty="0"/>
          </a:p>
        </p:txBody>
      </p:sp>
    </p:spTree>
    <p:extLst>
      <p:ext uri="{BB962C8B-B14F-4D97-AF65-F5344CB8AC3E}">
        <p14:creationId xmlns:p14="http://schemas.microsoft.com/office/powerpoint/2010/main" val="11401659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mp;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E451A-2878-F168-89DE-3C66A237FEA5}"/>
              </a:ext>
            </a:extLst>
          </p:cNvPr>
          <p:cNvSpPr>
            <a:spLocks noGrp="1"/>
          </p:cNvSpPr>
          <p:nvPr>
            <p:ph type="title" hasCustomPrompt="1"/>
          </p:nvPr>
        </p:nvSpPr>
        <p:spPr>
          <a:xfrm>
            <a:off x="695325" y="188913"/>
            <a:ext cx="10656888" cy="1116012"/>
          </a:xfrm>
        </p:spPr>
        <p:txBody>
          <a:bodyPr/>
          <a:lstStyle>
            <a:lvl1pPr>
              <a:defRPr/>
            </a:lvl1pPr>
          </a:lstStyle>
          <a:p>
            <a:r>
              <a:rPr lang="en-US" dirty="0"/>
              <a:t>Content – text and image </a:t>
            </a:r>
            <a:endParaRPr lang="en-ZA" dirty="0"/>
          </a:p>
        </p:txBody>
      </p:sp>
      <p:sp>
        <p:nvSpPr>
          <p:cNvPr id="3" name="Content Placeholder 2">
            <a:extLst>
              <a:ext uri="{FF2B5EF4-FFF2-40B4-BE49-F238E27FC236}">
                <a16:creationId xmlns:a16="http://schemas.microsoft.com/office/drawing/2014/main" id="{2093AB69-F41C-C45C-AB38-47470880663E}"/>
              </a:ext>
            </a:extLst>
          </p:cNvPr>
          <p:cNvSpPr>
            <a:spLocks noGrp="1"/>
          </p:cNvSpPr>
          <p:nvPr>
            <p:ph sz="half" idx="1"/>
          </p:nvPr>
        </p:nvSpPr>
        <p:spPr>
          <a:xfrm>
            <a:off x="695325" y="1376363"/>
            <a:ext cx="4953000" cy="4500562"/>
          </a:xfrm>
          <a:prstGeom prst="rect">
            <a:avLst/>
          </a:prstGeom>
        </p:spPr>
        <p:txBody>
          <a:body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sp>
        <p:nvSpPr>
          <p:cNvPr id="4" name="Content Placeholder 3">
            <a:extLst>
              <a:ext uri="{FF2B5EF4-FFF2-40B4-BE49-F238E27FC236}">
                <a16:creationId xmlns:a16="http://schemas.microsoft.com/office/drawing/2014/main" id="{A8FA2BA6-0A5A-0008-630B-E38E416150C7}"/>
              </a:ext>
            </a:extLst>
          </p:cNvPr>
          <p:cNvSpPr>
            <a:spLocks noGrp="1"/>
          </p:cNvSpPr>
          <p:nvPr>
            <p:ph sz="half" idx="2" hasCustomPrompt="1"/>
          </p:nvPr>
        </p:nvSpPr>
        <p:spPr>
          <a:xfrm>
            <a:off x="6226629" y="1376363"/>
            <a:ext cx="5125584" cy="4500562"/>
          </a:xfrm>
          <a:prstGeom prst="rect">
            <a:avLst/>
          </a:prstGeom>
        </p:spPr>
        <p:txBody>
          <a:bodyPr anchor="ctr"/>
          <a:lstStyle>
            <a:lvl1pPr marL="0" indent="0" algn="ctr">
              <a:buNone/>
              <a:defRPr i="1"/>
            </a:lvl1pPr>
          </a:lstStyle>
          <a:p>
            <a:pPr lvl="0"/>
            <a:r>
              <a:rPr lang="en-US" dirty="0"/>
              <a:t>Insert image</a:t>
            </a:r>
          </a:p>
        </p:txBody>
      </p:sp>
    </p:spTree>
    <p:extLst>
      <p:ext uri="{BB962C8B-B14F-4D97-AF65-F5344CB8AC3E}">
        <p14:creationId xmlns:p14="http://schemas.microsoft.com/office/powerpoint/2010/main" val="22727925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or Xrays -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2C65D18-9A45-001D-0702-3D03B6DCD68C}"/>
              </a:ext>
            </a:extLst>
          </p:cNvPr>
          <p:cNvSpPr/>
          <p:nvPr userDrawn="1"/>
        </p:nvSpPr>
        <p:spPr>
          <a:xfrm>
            <a:off x="6320473" y="1397146"/>
            <a:ext cx="3717925"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82941170-EBB0-0B96-7EAB-34E9ED79C92A}"/>
              </a:ext>
            </a:extLst>
          </p:cNvPr>
          <p:cNvSpPr/>
          <p:nvPr userDrawn="1"/>
        </p:nvSpPr>
        <p:spPr>
          <a:xfrm>
            <a:off x="1929272" y="1381125"/>
            <a:ext cx="3717925"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1ACF8103-D262-2B3B-536A-6B4D40BEA22B}"/>
              </a:ext>
            </a:extLst>
          </p:cNvPr>
          <p:cNvSpPr>
            <a:spLocks noGrp="1"/>
          </p:cNvSpPr>
          <p:nvPr>
            <p:ph type="title" hasCustomPrompt="1"/>
          </p:nvPr>
        </p:nvSpPr>
        <p:spPr>
          <a:xfrm>
            <a:off x="695325" y="188913"/>
            <a:ext cx="10656888" cy="1116013"/>
          </a:xfrm>
        </p:spPr>
        <p:txBody>
          <a:bodyPr/>
          <a:lstStyle>
            <a:lvl1pPr>
              <a:defRPr/>
            </a:lvl1pPr>
          </a:lstStyle>
          <a:p>
            <a:r>
              <a:rPr lang="en-US" dirty="0"/>
              <a:t>Images or </a:t>
            </a:r>
            <a:r>
              <a:rPr lang="en-US" dirty="0" err="1"/>
              <a:t>xrays</a:t>
            </a:r>
            <a:r>
              <a:rPr lang="en-US" dirty="0"/>
              <a:t> and captions</a:t>
            </a:r>
            <a:endParaRPr lang="en-ZA" dirty="0"/>
          </a:p>
        </p:txBody>
      </p:sp>
      <p:sp>
        <p:nvSpPr>
          <p:cNvPr id="3" name="Text Placeholder 2">
            <a:extLst>
              <a:ext uri="{FF2B5EF4-FFF2-40B4-BE49-F238E27FC236}">
                <a16:creationId xmlns:a16="http://schemas.microsoft.com/office/drawing/2014/main" id="{FD5C9C2A-99E9-8822-21AE-9D7F4750D374}"/>
              </a:ext>
            </a:extLst>
          </p:cNvPr>
          <p:cNvSpPr>
            <a:spLocks noGrp="1"/>
          </p:cNvSpPr>
          <p:nvPr>
            <p:ph type="body" idx="1"/>
          </p:nvPr>
        </p:nvSpPr>
        <p:spPr>
          <a:xfrm>
            <a:off x="1929272" y="4764087"/>
            <a:ext cx="3717925"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F88F48D-4B38-1F11-F584-BACE5BD8BC33}"/>
              </a:ext>
            </a:extLst>
          </p:cNvPr>
          <p:cNvSpPr>
            <a:spLocks noGrp="1"/>
          </p:cNvSpPr>
          <p:nvPr>
            <p:ph sz="half" idx="2"/>
          </p:nvPr>
        </p:nvSpPr>
        <p:spPr>
          <a:xfrm>
            <a:off x="2068945" y="1482725"/>
            <a:ext cx="3417456" cy="2987675"/>
          </a:xfrm>
          <a:prstGeom prst="rect">
            <a:avLst/>
          </a:prstGeom>
        </p:spPr>
        <p:txBody>
          <a:bodyPr/>
          <a:lstStyle/>
          <a:p>
            <a:pPr lvl="0"/>
            <a:endParaRPr lang="en-ZA" dirty="0"/>
          </a:p>
        </p:txBody>
      </p:sp>
      <p:sp>
        <p:nvSpPr>
          <p:cNvPr id="5" name="Text Placeholder 4">
            <a:extLst>
              <a:ext uri="{FF2B5EF4-FFF2-40B4-BE49-F238E27FC236}">
                <a16:creationId xmlns:a16="http://schemas.microsoft.com/office/drawing/2014/main" id="{5486E38E-CC38-4691-756E-F1A99030562A}"/>
              </a:ext>
            </a:extLst>
          </p:cNvPr>
          <p:cNvSpPr>
            <a:spLocks noGrp="1"/>
          </p:cNvSpPr>
          <p:nvPr>
            <p:ph type="body" sz="quarter" idx="3"/>
          </p:nvPr>
        </p:nvSpPr>
        <p:spPr>
          <a:xfrm>
            <a:off x="6330236" y="4764087"/>
            <a:ext cx="3713620"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a:extLst>
              <a:ext uri="{FF2B5EF4-FFF2-40B4-BE49-F238E27FC236}">
                <a16:creationId xmlns:a16="http://schemas.microsoft.com/office/drawing/2014/main" id="{00585F2C-2BF9-5C61-1021-97532BF0D7D3}"/>
              </a:ext>
            </a:extLst>
          </p:cNvPr>
          <p:cNvSpPr>
            <a:spLocks noGrp="1"/>
          </p:cNvSpPr>
          <p:nvPr>
            <p:ph sz="half" idx="13"/>
          </p:nvPr>
        </p:nvSpPr>
        <p:spPr>
          <a:xfrm>
            <a:off x="6428510" y="1482725"/>
            <a:ext cx="3454399" cy="2987675"/>
          </a:xfrm>
          <a:prstGeom prst="rect">
            <a:avLst/>
          </a:prstGeom>
        </p:spPr>
        <p:txBody>
          <a:bodyPr/>
          <a:lstStyle/>
          <a:p>
            <a:pPr lvl="0"/>
            <a:endParaRPr lang="en-ZA" dirty="0"/>
          </a:p>
        </p:txBody>
      </p:sp>
    </p:spTree>
    <p:extLst>
      <p:ext uri="{BB962C8B-B14F-4D97-AF65-F5344CB8AC3E}">
        <p14:creationId xmlns:p14="http://schemas.microsoft.com/office/powerpoint/2010/main" val="94159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s or Xrays x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941170-EBB0-0B96-7EAB-34E9ED79C92A}"/>
              </a:ext>
            </a:extLst>
          </p:cNvPr>
          <p:cNvSpPr/>
          <p:nvPr userDrawn="1"/>
        </p:nvSpPr>
        <p:spPr>
          <a:xfrm>
            <a:off x="698620"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1ACF8103-D262-2B3B-536A-6B4D40BEA22B}"/>
              </a:ext>
            </a:extLst>
          </p:cNvPr>
          <p:cNvSpPr>
            <a:spLocks noGrp="1"/>
          </p:cNvSpPr>
          <p:nvPr>
            <p:ph type="title" hasCustomPrompt="1"/>
          </p:nvPr>
        </p:nvSpPr>
        <p:spPr>
          <a:xfrm>
            <a:off x="695325" y="188913"/>
            <a:ext cx="10656888" cy="1116013"/>
          </a:xfrm>
        </p:spPr>
        <p:txBody>
          <a:bodyPr/>
          <a:lstStyle>
            <a:lvl1pPr>
              <a:defRPr/>
            </a:lvl1pPr>
          </a:lstStyle>
          <a:p>
            <a:r>
              <a:rPr lang="en-US" dirty="0"/>
              <a:t>Images or </a:t>
            </a:r>
            <a:r>
              <a:rPr lang="en-US" dirty="0" err="1"/>
              <a:t>xrays</a:t>
            </a:r>
            <a:r>
              <a:rPr lang="en-US" dirty="0"/>
              <a:t> and captions</a:t>
            </a:r>
            <a:endParaRPr lang="en-ZA" dirty="0"/>
          </a:p>
        </p:txBody>
      </p:sp>
      <p:sp>
        <p:nvSpPr>
          <p:cNvPr id="3" name="Text Placeholder 2">
            <a:extLst>
              <a:ext uri="{FF2B5EF4-FFF2-40B4-BE49-F238E27FC236}">
                <a16:creationId xmlns:a16="http://schemas.microsoft.com/office/drawing/2014/main" id="{FD5C9C2A-99E9-8822-21AE-9D7F4750D374}"/>
              </a:ext>
            </a:extLst>
          </p:cNvPr>
          <p:cNvSpPr>
            <a:spLocks noGrp="1"/>
          </p:cNvSpPr>
          <p:nvPr>
            <p:ph type="body" idx="1"/>
          </p:nvPr>
        </p:nvSpPr>
        <p:spPr>
          <a:xfrm>
            <a:off x="695325"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F88F48D-4B38-1F11-F584-BACE5BD8BC33}"/>
              </a:ext>
            </a:extLst>
          </p:cNvPr>
          <p:cNvSpPr>
            <a:spLocks noGrp="1"/>
          </p:cNvSpPr>
          <p:nvPr>
            <p:ph sz="half" idx="2"/>
          </p:nvPr>
        </p:nvSpPr>
        <p:spPr>
          <a:xfrm>
            <a:off x="832691" y="1461943"/>
            <a:ext cx="3124717" cy="2987675"/>
          </a:xfrm>
          <a:prstGeom prst="rect">
            <a:avLst/>
          </a:prstGeom>
        </p:spPr>
        <p:txBody>
          <a:bodyPr/>
          <a:lstStyle/>
          <a:p>
            <a:pPr lvl="0"/>
            <a:endParaRPr lang="en-ZA" dirty="0"/>
          </a:p>
        </p:txBody>
      </p:sp>
      <p:sp>
        <p:nvSpPr>
          <p:cNvPr id="18" name="Rectangle 17">
            <a:extLst>
              <a:ext uri="{FF2B5EF4-FFF2-40B4-BE49-F238E27FC236}">
                <a16:creationId xmlns:a16="http://schemas.microsoft.com/office/drawing/2014/main" id="{93F465C3-6D85-4A4D-498B-0E2B2B815D39}"/>
              </a:ext>
            </a:extLst>
          </p:cNvPr>
          <p:cNvSpPr/>
          <p:nvPr userDrawn="1"/>
        </p:nvSpPr>
        <p:spPr>
          <a:xfrm>
            <a:off x="7959605"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19" name="Text Placeholder 2">
            <a:extLst>
              <a:ext uri="{FF2B5EF4-FFF2-40B4-BE49-F238E27FC236}">
                <a16:creationId xmlns:a16="http://schemas.microsoft.com/office/drawing/2014/main" id="{3B99BD6E-9DAC-95B8-575B-6F8D597D40D2}"/>
              </a:ext>
            </a:extLst>
          </p:cNvPr>
          <p:cNvSpPr>
            <a:spLocks noGrp="1"/>
          </p:cNvSpPr>
          <p:nvPr>
            <p:ph type="body" idx="10"/>
          </p:nvPr>
        </p:nvSpPr>
        <p:spPr>
          <a:xfrm>
            <a:off x="7956310"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Content Placeholder 3">
            <a:extLst>
              <a:ext uri="{FF2B5EF4-FFF2-40B4-BE49-F238E27FC236}">
                <a16:creationId xmlns:a16="http://schemas.microsoft.com/office/drawing/2014/main" id="{452A05F3-FCF7-B594-F5BE-D2415C35BA53}"/>
              </a:ext>
            </a:extLst>
          </p:cNvPr>
          <p:cNvSpPr>
            <a:spLocks noGrp="1"/>
          </p:cNvSpPr>
          <p:nvPr>
            <p:ph sz="half" idx="11"/>
          </p:nvPr>
        </p:nvSpPr>
        <p:spPr>
          <a:xfrm>
            <a:off x="8093676" y="1461943"/>
            <a:ext cx="3124717" cy="2987675"/>
          </a:xfrm>
          <a:prstGeom prst="rect">
            <a:avLst/>
          </a:prstGeom>
        </p:spPr>
        <p:txBody>
          <a:bodyPr/>
          <a:lstStyle/>
          <a:p>
            <a:pPr lvl="0"/>
            <a:endParaRPr lang="en-ZA" dirty="0"/>
          </a:p>
        </p:txBody>
      </p:sp>
      <p:sp>
        <p:nvSpPr>
          <p:cNvPr id="21" name="Rectangle 20">
            <a:extLst>
              <a:ext uri="{FF2B5EF4-FFF2-40B4-BE49-F238E27FC236}">
                <a16:creationId xmlns:a16="http://schemas.microsoft.com/office/drawing/2014/main" id="{2A450F02-04B3-F107-F293-282E56AA307D}"/>
              </a:ext>
            </a:extLst>
          </p:cNvPr>
          <p:cNvSpPr/>
          <p:nvPr userDrawn="1"/>
        </p:nvSpPr>
        <p:spPr>
          <a:xfrm>
            <a:off x="4315006"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22" name="Text Placeholder 2">
            <a:extLst>
              <a:ext uri="{FF2B5EF4-FFF2-40B4-BE49-F238E27FC236}">
                <a16:creationId xmlns:a16="http://schemas.microsoft.com/office/drawing/2014/main" id="{DDC52DFB-3754-DD41-0EB4-A4BD9FD02B70}"/>
              </a:ext>
            </a:extLst>
          </p:cNvPr>
          <p:cNvSpPr>
            <a:spLocks noGrp="1"/>
          </p:cNvSpPr>
          <p:nvPr>
            <p:ph type="body" idx="12"/>
          </p:nvPr>
        </p:nvSpPr>
        <p:spPr>
          <a:xfrm>
            <a:off x="4311711"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Content Placeholder 3">
            <a:extLst>
              <a:ext uri="{FF2B5EF4-FFF2-40B4-BE49-F238E27FC236}">
                <a16:creationId xmlns:a16="http://schemas.microsoft.com/office/drawing/2014/main" id="{9ED3AB83-DA6D-6017-7671-891BF8899440}"/>
              </a:ext>
            </a:extLst>
          </p:cNvPr>
          <p:cNvSpPr>
            <a:spLocks noGrp="1"/>
          </p:cNvSpPr>
          <p:nvPr>
            <p:ph sz="half" idx="13"/>
          </p:nvPr>
        </p:nvSpPr>
        <p:spPr>
          <a:xfrm>
            <a:off x="4449077" y="1461943"/>
            <a:ext cx="3124717" cy="2987675"/>
          </a:xfrm>
          <a:prstGeom prst="rect">
            <a:avLst/>
          </a:prstGeom>
        </p:spPr>
        <p:txBody>
          <a:bodyPr/>
          <a:lstStyle/>
          <a:p>
            <a:pPr lvl="0"/>
            <a:endParaRPr lang="en-ZA" dirty="0"/>
          </a:p>
        </p:txBody>
      </p:sp>
    </p:spTree>
    <p:extLst>
      <p:ext uri="{BB962C8B-B14F-4D97-AF65-F5344CB8AC3E}">
        <p14:creationId xmlns:p14="http://schemas.microsoft.com/office/powerpoint/2010/main" val="1902279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E24B1-8D8E-553E-B402-69D7D54E132B}"/>
              </a:ext>
            </a:extLst>
          </p:cNvPr>
          <p:cNvSpPr>
            <a:spLocks noGrp="1"/>
          </p:cNvSpPr>
          <p:nvPr>
            <p:ph type="title" hasCustomPrompt="1"/>
          </p:nvPr>
        </p:nvSpPr>
        <p:spPr>
          <a:xfrm>
            <a:off x="695325" y="188913"/>
            <a:ext cx="10656888" cy="1116012"/>
          </a:xfrm>
        </p:spPr>
        <p:txBody>
          <a:bodyPr/>
          <a:lstStyle>
            <a:lvl1pPr>
              <a:defRPr/>
            </a:lvl1pPr>
          </a:lstStyle>
          <a:p>
            <a:r>
              <a:rPr lang="en-US" dirty="0"/>
              <a:t>Table heading </a:t>
            </a:r>
            <a:endParaRPr lang="en-ZA" dirty="0"/>
          </a:p>
        </p:txBody>
      </p:sp>
      <p:sp>
        <p:nvSpPr>
          <p:cNvPr id="4" name="Table Placeholder 3">
            <a:extLst>
              <a:ext uri="{FF2B5EF4-FFF2-40B4-BE49-F238E27FC236}">
                <a16:creationId xmlns:a16="http://schemas.microsoft.com/office/drawing/2014/main" id="{FF3E83C3-C902-C7F1-B628-B69015E38EE4}"/>
              </a:ext>
            </a:extLst>
          </p:cNvPr>
          <p:cNvSpPr>
            <a:spLocks noGrp="1"/>
          </p:cNvSpPr>
          <p:nvPr>
            <p:ph type="tbl" sz="quarter" idx="10"/>
          </p:nvPr>
        </p:nvSpPr>
        <p:spPr>
          <a:xfrm>
            <a:off x="695325" y="2233245"/>
            <a:ext cx="10656888" cy="3643679"/>
          </a:xfrm>
        </p:spPr>
        <p:txBody>
          <a:bodyPr/>
          <a:lstStyle/>
          <a:p>
            <a:endParaRPr lang="en-ZA" dirty="0"/>
          </a:p>
        </p:txBody>
      </p:sp>
      <p:sp>
        <p:nvSpPr>
          <p:cNvPr id="6" name="Text Placeholder 5">
            <a:extLst>
              <a:ext uri="{FF2B5EF4-FFF2-40B4-BE49-F238E27FC236}">
                <a16:creationId xmlns:a16="http://schemas.microsoft.com/office/drawing/2014/main" id="{E0959375-3D9E-EA1C-4E8A-82E055181ECB}"/>
              </a:ext>
            </a:extLst>
          </p:cNvPr>
          <p:cNvSpPr>
            <a:spLocks noGrp="1"/>
          </p:cNvSpPr>
          <p:nvPr>
            <p:ph type="body" sz="quarter" idx="11" hasCustomPrompt="1"/>
          </p:nvPr>
        </p:nvSpPr>
        <p:spPr>
          <a:xfrm>
            <a:off x="695325" y="1376363"/>
            <a:ext cx="10656888" cy="698622"/>
          </a:xfrm>
        </p:spPr>
        <p:txBody>
          <a:bodyPr>
            <a:normAutofit/>
          </a:bodyPr>
          <a:lstStyle>
            <a:lvl1pPr marL="0" indent="0">
              <a:buNone/>
              <a:defRPr sz="20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to edit Master text styles Click to edit Master text styles</a:t>
            </a:r>
            <a:endParaRPr lang="en-ZA" dirty="0"/>
          </a:p>
          <a:p>
            <a:pPr lvl="0"/>
            <a:endParaRPr lang="en-ZA" dirty="0"/>
          </a:p>
        </p:txBody>
      </p:sp>
    </p:spTree>
    <p:extLst>
      <p:ext uri="{BB962C8B-B14F-4D97-AF65-F5344CB8AC3E}">
        <p14:creationId xmlns:p14="http://schemas.microsoft.com/office/powerpoint/2010/main" val="55922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50C57-4FAD-9D2C-F1B9-F9040204FC31}"/>
              </a:ext>
            </a:extLst>
          </p:cNvPr>
          <p:cNvSpPr>
            <a:spLocks noGrp="1"/>
          </p:cNvSpPr>
          <p:nvPr>
            <p:ph type="title" hasCustomPrompt="1"/>
          </p:nvPr>
        </p:nvSpPr>
        <p:spPr/>
        <p:txBody>
          <a:bodyPr/>
          <a:lstStyle>
            <a:lvl1pPr>
              <a:defRPr/>
            </a:lvl1pPr>
          </a:lstStyle>
          <a:p>
            <a:r>
              <a:rPr lang="en-US" dirty="0"/>
              <a:t>Practical exercise – case study</a:t>
            </a:r>
            <a:endParaRPr lang="en-ZA" dirty="0"/>
          </a:p>
        </p:txBody>
      </p:sp>
      <p:sp>
        <p:nvSpPr>
          <p:cNvPr id="6" name="Text Placeholder 5">
            <a:extLst>
              <a:ext uri="{FF2B5EF4-FFF2-40B4-BE49-F238E27FC236}">
                <a16:creationId xmlns:a16="http://schemas.microsoft.com/office/drawing/2014/main" id="{134B04F1-B7CB-95C9-62F0-A7EACCE7DC49}"/>
              </a:ext>
            </a:extLst>
          </p:cNvPr>
          <p:cNvSpPr>
            <a:spLocks noGrp="1"/>
          </p:cNvSpPr>
          <p:nvPr>
            <p:ph type="body" sz="quarter" idx="10"/>
          </p:nvPr>
        </p:nvSpPr>
        <p:spPr>
          <a:xfrm>
            <a:off x="5270500" y="1376363"/>
            <a:ext cx="6081713" cy="4500562"/>
          </a:xfrm>
        </p:spPr>
        <p:txBody>
          <a:bodyPr/>
          <a:lstStyle>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Picture Placeholder 7">
            <a:extLst>
              <a:ext uri="{FF2B5EF4-FFF2-40B4-BE49-F238E27FC236}">
                <a16:creationId xmlns:a16="http://schemas.microsoft.com/office/drawing/2014/main" id="{546D31A8-D67D-C220-8AEE-4BBA7D4FA37C}"/>
              </a:ext>
            </a:extLst>
          </p:cNvPr>
          <p:cNvSpPr>
            <a:spLocks noGrp="1"/>
          </p:cNvSpPr>
          <p:nvPr>
            <p:ph type="pic" sz="quarter" idx="11"/>
          </p:nvPr>
        </p:nvSpPr>
        <p:spPr>
          <a:xfrm>
            <a:off x="695325" y="1392238"/>
            <a:ext cx="4394200" cy="4484687"/>
          </a:xfrm>
        </p:spPr>
        <p:txBody>
          <a:bodyPr/>
          <a:lstStyle/>
          <a:p>
            <a:endParaRPr lang="en-ZA"/>
          </a:p>
        </p:txBody>
      </p:sp>
      <p:pic>
        <p:nvPicPr>
          <p:cNvPr id="5" name="Picture Placeholder 8" descr="Medical outline">
            <a:extLst>
              <a:ext uri="{FF2B5EF4-FFF2-40B4-BE49-F238E27FC236}">
                <a16:creationId xmlns:a16="http://schemas.microsoft.com/office/drawing/2014/main" id="{0B8EA750-5CE6-4048-B4B0-5EE2975E5E2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09" r="1009"/>
          <a:stretch>
            <a:fillRect/>
          </a:stretch>
        </p:blipFill>
        <p:spPr>
          <a:xfrm>
            <a:off x="10209320" y="188914"/>
            <a:ext cx="1093493" cy="1116011"/>
          </a:xfrm>
          <a:prstGeom prst="rect">
            <a:avLst/>
          </a:prstGeom>
        </p:spPr>
      </p:pic>
    </p:spTree>
    <p:extLst>
      <p:ext uri="{BB962C8B-B14F-4D97-AF65-F5344CB8AC3E}">
        <p14:creationId xmlns:p14="http://schemas.microsoft.com/office/powerpoint/2010/main" val="20565209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view (te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lstStyle>
            <a:lvl1pPr>
              <a:defRPr/>
            </a:lvl1pPr>
          </a:lstStyle>
          <a:p>
            <a:r>
              <a:rPr lang="en-US" dirty="0"/>
              <a:t>Activity – review (test)</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228B9AA5-92AE-B03A-3D1A-4BE70C3D73A7}"/>
              </a:ext>
            </a:extLst>
          </p:cNvPr>
          <p:cNvPicPr>
            <a:picLocks noChangeAspect="1"/>
          </p:cNvPicPr>
          <p:nvPr userDrawn="1"/>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artisticGlowEdges/>
                    </a14:imgEffect>
                  </a14:imgLayer>
                </a14:imgProps>
              </a:ext>
            </a:extLst>
          </a:blip>
          <a:stretch>
            <a:fillRect/>
          </a:stretch>
        </p:blipFill>
        <p:spPr>
          <a:xfrm>
            <a:off x="10236201" y="175524"/>
            <a:ext cx="1116012" cy="1116012"/>
          </a:xfrm>
          <a:prstGeom prst="rect">
            <a:avLst/>
          </a:prstGeom>
        </p:spPr>
      </p:pic>
    </p:spTree>
    <p:extLst>
      <p:ext uri="{BB962C8B-B14F-4D97-AF65-F5344CB8AC3E}">
        <p14:creationId xmlns:p14="http://schemas.microsoft.com/office/powerpoint/2010/main" val="42584001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clusion -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F16A8-C606-E608-0BD2-DF1942C93198}"/>
              </a:ext>
            </a:extLst>
          </p:cNvPr>
          <p:cNvSpPr>
            <a:spLocks noGrp="1"/>
          </p:cNvSpPr>
          <p:nvPr>
            <p:ph type="title" hasCustomPrompt="1"/>
          </p:nvPr>
        </p:nvSpPr>
        <p:spPr/>
        <p:txBody>
          <a:bodyPr/>
          <a:lstStyle>
            <a:lvl1pPr>
              <a:defRPr/>
            </a:lvl1pPr>
          </a:lstStyle>
          <a:p>
            <a:r>
              <a:rPr lang="en-US" dirty="0"/>
              <a:t>Conclusion - key learning points</a:t>
            </a:r>
            <a:endParaRPr lang="en-ZA" dirty="0"/>
          </a:p>
        </p:txBody>
      </p:sp>
      <p:sp>
        <p:nvSpPr>
          <p:cNvPr id="6" name="Text Placeholder 5">
            <a:extLst>
              <a:ext uri="{FF2B5EF4-FFF2-40B4-BE49-F238E27FC236}">
                <a16:creationId xmlns:a16="http://schemas.microsoft.com/office/drawing/2014/main" id="{781BFE8D-88C6-9873-FA7C-DFE7B6C26B1F}"/>
              </a:ext>
            </a:extLst>
          </p:cNvPr>
          <p:cNvSpPr>
            <a:spLocks noGrp="1"/>
          </p:cNvSpPr>
          <p:nvPr>
            <p:ph type="body" sz="quarter" idx="10"/>
          </p:nvPr>
        </p:nvSpPr>
        <p:spPr/>
        <p:txBody>
          <a:bodyPr/>
          <a:lstStyle>
            <a:lvl4pP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8" name="Picture 7" descr="A blue key on a black background&#10;&#10;Description automatically generated">
            <a:extLst>
              <a:ext uri="{FF2B5EF4-FFF2-40B4-BE49-F238E27FC236}">
                <a16:creationId xmlns:a16="http://schemas.microsoft.com/office/drawing/2014/main" id="{8EBD6E50-B227-E5EA-E129-72F07C700A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73881" y="207759"/>
            <a:ext cx="1078320" cy="1078320"/>
          </a:xfrm>
          <a:prstGeom prst="rect">
            <a:avLst/>
          </a:prstGeom>
        </p:spPr>
      </p:pic>
    </p:spTree>
    <p:extLst>
      <p:ext uri="{BB962C8B-B14F-4D97-AF65-F5344CB8AC3E}">
        <p14:creationId xmlns:p14="http://schemas.microsoft.com/office/powerpoint/2010/main" val="3752777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rgbClr val="CDEAF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6540E-F18A-AA26-B95D-AE59F9792817}"/>
              </a:ext>
            </a:extLst>
          </p:cNvPr>
          <p:cNvSpPr>
            <a:spLocks noGrp="1"/>
          </p:cNvSpPr>
          <p:nvPr>
            <p:ph type="title" hasCustomPrompt="1"/>
          </p:nvPr>
        </p:nvSpPr>
        <p:spPr>
          <a:xfrm>
            <a:off x="695325" y="1381127"/>
            <a:ext cx="10656888" cy="1699473"/>
          </a:xfrm>
        </p:spPr>
        <p:txBody>
          <a:bodyPr anchor="b"/>
          <a:lstStyle>
            <a:lvl1pPr algn="ctr">
              <a:defRPr sz="6000" b="1" baseline="0">
                <a:solidFill>
                  <a:schemeClr val="accent2"/>
                </a:solidFill>
              </a:defRPr>
            </a:lvl1pPr>
          </a:lstStyle>
          <a:p>
            <a:r>
              <a:rPr lang="en-US" dirty="0"/>
              <a:t>New section</a:t>
            </a:r>
            <a:endParaRPr lang="en-ZA" dirty="0"/>
          </a:p>
        </p:txBody>
      </p:sp>
      <p:sp>
        <p:nvSpPr>
          <p:cNvPr id="10" name="Rectangle 9">
            <a:extLst>
              <a:ext uri="{FF2B5EF4-FFF2-40B4-BE49-F238E27FC236}">
                <a16:creationId xmlns:a16="http://schemas.microsoft.com/office/drawing/2014/main" id="{9AED0B04-5FAA-79D6-F2BC-70BCDF5BF24E}"/>
              </a:ext>
            </a:extLst>
          </p:cNvPr>
          <p:cNvSpPr/>
          <p:nvPr userDrawn="1"/>
        </p:nvSpPr>
        <p:spPr>
          <a:xfrm rot="5400000">
            <a:off x="6046401" y="712398"/>
            <a:ext cx="99203" cy="12192002"/>
          </a:xfrm>
          <a:prstGeom prst="rect">
            <a:avLst/>
          </a:prstGeom>
          <a:solidFill>
            <a:srgbClr val="043673"/>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80ACD742-54D8-7F91-795A-1DFC64D261D0}"/>
              </a:ext>
            </a:extLst>
          </p:cNvPr>
          <p:cNvSpPr/>
          <p:nvPr userDrawn="1"/>
        </p:nvSpPr>
        <p:spPr>
          <a:xfrm rot="5400000">
            <a:off x="6067849" y="640998"/>
            <a:ext cx="43598" cy="12192000"/>
          </a:xfrm>
          <a:prstGeom prst="rect">
            <a:avLst/>
          </a:prstGeom>
          <a:solidFill>
            <a:srgbClr val="FCB814"/>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515344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ext u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lstStyle>
            <a:lvl1pPr>
              <a:defRPr/>
            </a:lvl1pPr>
          </a:lstStyle>
          <a:p>
            <a:r>
              <a:rPr lang="en-US" dirty="0"/>
              <a:t>Next up….</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B6AF74F0-3035-DAEF-2FE6-2429D8997F58}"/>
              </a:ext>
            </a:extLst>
          </p:cNvPr>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36201" y="188913"/>
            <a:ext cx="1116012" cy="1116012"/>
          </a:xfrm>
          <a:prstGeom prst="rect">
            <a:avLst/>
          </a:prstGeom>
        </p:spPr>
      </p:pic>
    </p:spTree>
    <p:extLst>
      <p:ext uri="{BB962C8B-B14F-4D97-AF65-F5344CB8AC3E}">
        <p14:creationId xmlns:p14="http://schemas.microsoft.com/office/powerpoint/2010/main" val="42685348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Blank with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1B593-AA9E-0F3E-9859-003C1847E3E1}"/>
              </a:ext>
            </a:extLst>
          </p:cNvPr>
          <p:cNvSpPr>
            <a:spLocks noGrp="1"/>
          </p:cNvSpPr>
          <p:nvPr>
            <p:ph type="title" hasCustomPrompt="1"/>
          </p:nvPr>
        </p:nvSpPr>
        <p:spPr/>
        <p:txBody>
          <a:bodyPr/>
          <a:lstStyle>
            <a:lvl1pPr>
              <a:defRPr/>
            </a:lvl1pPr>
          </a:lstStyle>
          <a:p>
            <a:r>
              <a:rPr lang="en-US" dirty="0"/>
              <a:t>Title and blank slide</a:t>
            </a:r>
            <a:endParaRPr lang="en-ZA" dirty="0"/>
          </a:p>
        </p:txBody>
      </p:sp>
    </p:spTree>
    <p:extLst>
      <p:ext uri="{BB962C8B-B14F-4D97-AF65-F5344CB8AC3E}">
        <p14:creationId xmlns:p14="http://schemas.microsoft.com/office/powerpoint/2010/main" val="3218960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without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743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A6B8A-051D-09C0-72F0-B87B72CED9A7}"/>
              </a:ext>
            </a:extLst>
          </p:cNvPr>
          <p:cNvSpPr>
            <a:spLocks noGrp="1"/>
          </p:cNvSpPr>
          <p:nvPr>
            <p:ph type="title" hasCustomPrompt="1"/>
          </p:nvPr>
        </p:nvSpPr>
        <p:spPr>
          <a:xfrm>
            <a:off x="695325" y="188913"/>
            <a:ext cx="9250932" cy="1116012"/>
          </a:xfrm>
        </p:spPr>
        <p:txBody>
          <a:bodyPr/>
          <a:lstStyle>
            <a:lvl1pPr>
              <a:defRPr/>
            </a:lvl1pPr>
          </a:lstStyle>
          <a:p>
            <a:r>
              <a:rPr lang="en-US" dirty="0"/>
              <a:t>Introduction</a:t>
            </a:r>
            <a:endParaRPr lang="en-ZA" dirty="0"/>
          </a:p>
        </p:txBody>
      </p:sp>
      <p:sp>
        <p:nvSpPr>
          <p:cNvPr id="6" name="Text Placeholder 5">
            <a:extLst>
              <a:ext uri="{FF2B5EF4-FFF2-40B4-BE49-F238E27FC236}">
                <a16:creationId xmlns:a16="http://schemas.microsoft.com/office/drawing/2014/main" id="{1325DDB4-0DD3-AC78-C9F9-852784EB6143}"/>
              </a:ext>
            </a:extLst>
          </p:cNvPr>
          <p:cNvSpPr>
            <a:spLocks noGrp="1"/>
          </p:cNvSpPr>
          <p:nvPr>
            <p:ph type="body" sz="quarter" idx="10"/>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8" name="Picture 7">
            <a:extLst>
              <a:ext uri="{FF2B5EF4-FFF2-40B4-BE49-F238E27FC236}">
                <a16:creationId xmlns:a16="http://schemas.microsoft.com/office/drawing/2014/main" id="{06E090C6-9EB7-1DFA-DB6C-218E5DCBE837}"/>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063961" y="188914"/>
            <a:ext cx="1136951" cy="1116012"/>
          </a:xfrm>
          <a:prstGeom prst="rect">
            <a:avLst/>
          </a:prstGeom>
        </p:spPr>
      </p:pic>
    </p:spTree>
    <p:extLst>
      <p:ext uri="{BB962C8B-B14F-4D97-AF65-F5344CB8AC3E}">
        <p14:creationId xmlns:p14="http://schemas.microsoft.com/office/powerpoint/2010/main" val="1138692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BF190-0770-819E-1829-897F8E48B60D}"/>
              </a:ext>
            </a:extLst>
          </p:cNvPr>
          <p:cNvSpPr>
            <a:spLocks noGrp="1"/>
          </p:cNvSpPr>
          <p:nvPr>
            <p:ph type="title" hasCustomPrompt="1"/>
          </p:nvPr>
        </p:nvSpPr>
        <p:spPr>
          <a:xfrm>
            <a:off x="695325" y="188913"/>
            <a:ext cx="9475218" cy="1116012"/>
          </a:xfrm>
        </p:spPr>
        <p:txBody>
          <a:bodyPr/>
          <a:lstStyle>
            <a:lvl1pPr>
              <a:defRPr/>
            </a:lvl1pPr>
          </a:lstStyle>
          <a:p>
            <a:r>
              <a:rPr lang="en-US" dirty="0"/>
              <a:t>Learning objectives</a:t>
            </a:r>
            <a:endParaRPr lang="en-ZA" dirty="0"/>
          </a:p>
        </p:txBody>
      </p:sp>
      <p:pic>
        <p:nvPicPr>
          <p:cNvPr id="6" name="Picture 5">
            <a:extLst>
              <a:ext uri="{FF2B5EF4-FFF2-40B4-BE49-F238E27FC236}">
                <a16:creationId xmlns:a16="http://schemas.microsoft.com/office/drawing/2014/main" id="{FB30C277-07A2-1E1E-7175-60D0E646C2F5}"/>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911225" y="1978261"/>
            <a:ext cx="595309" cy="622794"/>
          </a:xfrm>
          <a:prstGeom prst="rect">
            <a:avLst/>
          </a:prstGeom>
        </p:spPr>
      </p:pic>
      <p:pic>
        <p:nvPicPr>
          <p:cNvPr id="7" name="Picture 6">
            <a:extLst>
              <a:ext uri="{FF2B5EF4-FFF2-40B4-BE49-F238E27FC236}">
                <a16:creationId xmlns:a16="http://schemas.microsoft.com/office/drawing/2014/main" id="{655A33E8-E592-ED54-CAC1-D1DDACAE2B92}"/>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911227" y="3004530"/>
            <a:ext cx="595309" cy="622794"/>
          </a:xfrm>
          <a:prstGeom prst="rect">
            <a:avLst/>
          </a:prstGeom>
        </p:spPr>
      </p:pic>
      <p:pic>
        <p:nvPicPr>
          <p:cNvPr id="8" name="Picture 7">
            <a:extLst>
              <a:ext uri="{FF2B5EF4-FFF2-40B4-BE49-F238E27FC236}">
                <a16:creationId xmlns:a16="http://schemas.microsoft.com/office/drawing/2014/main" id="{954EF184-B0F2-656D-54CE-8397BF4E7FF4}"/>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911226" y="4030799"/>
            <a:ext cx="595309" cy="622794"/>
          </a:xfrm>
          <a:prstGeom prst="rect">
            <a:avLst/>
          </a:prstGeom>
        </p:spPr>
      </p:pic>
      <p:pic>
        <p:nvPicPr>
          <p:cNvPr id="9" name="Picture 8">
            <a:extLst>
              <a:ext uri="{FF2B5EF4-FFF2-40B4-BE49-F238E27FC236}">
                <a16:creationId xmlns:a16="http://schemas.microsoft.com/office/drawing/2014/main" id="{6F4EC902-6AB2-DB1E-FB48-18BC5005B151}"/>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911225" y="5057067"/>
            <a:ext cx="595309" cy="622794"/>
          </a:xfrm>
          <a:prstGeom prst="rect">
            <a:avLst/>
          </a:prstGeom>
        </p:spPr>
      </p:pic>
      <p:sp>
        <p:nvSpPr>
          <p:cNvPr id="11" name="TextBox 10">
            <a:extLst>
              <a:ext uri="{FF2B5EF4-FFF2-40B4-BE49-F238E27FC236}">
                <a16:creationId xmlns:a16="http://schemas.microsoft.com/office/drawing/2014/main" id="{436CD2E7-05A8-9693-5A31-EFBCCF06E78C}"/>
              </a:ext>
            </a:extLst>
          </p:cNvPr>
          <p:cNvSpPr txBox="1"/>
          <p:nvPr userDrawn="1"/>
        </p:nvSpPr>
        <p:spPr>
          <a:xfrm>
            <a:off x="911225" y="1376363"/>
            <a:ext cx="105140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t>At the end of this module, participants will be able to:  </a:t>
            </a:r>
            <a:endParaRPr lang="en-US" sz="2800" b="1" dirty="0"/>
          </a:p>
        </p:txBody>
      </p:sp>
      <p:pic>
        <p:nvPicPr>
          <p:cNvPr id="25" name="Picture 24">
            <a:extLst>
              <a:ext uri="{FF2B5EF4-FFF2-40B4-BE49-F238E27FC236}">
                <a16:creationId xmlns:a16="http://schemas.microsoft.com/office/drawing/2014/main" id="{51A7D338-A742-0C28-87F2-585824900052}"/>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0350731" y="232696"/>
            <a:ext cx="1001482" cy="1028445"/>
          </a:xfrm>
          <a:prstGeom prst="rect">
            <a:avLst/>
          </a:prstGeom>
        </p:spPr>
      </p:pic>
      <p:sp>
        <p:nvSpPr>
          <p:cNvPr id="27" name="Text Placeholder 26">
            <a:extLst>
              <a:ext uri="{FF2B5EF4-FFF2-40B4-BE49-F238E27FC236}">
                <a16:creationId xmlns:a16="http://schemas.microsoft.com/office/drawing/2014/main" id="{7E30B61F-7853-E636-FFA9-FC70E8F70212}"/>
              </a:ext>
            </a:extLst>
          </p:cNvPr>
          <p:cNvSpPr>
            <a:spLocks noGrp="1"/>
          </p:cNvSpPr>
          <p:nvPr userDrawn="1">
            <p:ph type="body" sz="quarter" idx="10" hasCustomPrompt="1"/>
          </p:nvPr>
        </p:nvSpPr>
        <p:spPr>
          <a:xfrm>
            <a:off x="1633537" y="1978261"/>
            <a:ext cx="9718676" cy="622794"/>
          </a:xfrm>
        </p:spPr>
        <p:txBody>
          <a:bodyPr anchor="ctr">
            <a:normAutofit/>
          </a:bodyPr>
          <a:lstStyle>
            <a:lvl1pPr marL="0" indent="0">
              <a:buNone/>
              <a:defRPr sz="2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28" name="Text Placeholder 26">
            <a:extLst>
              <a:ext uri="{FF2B5EF4-FFF2-40B4-BE49-F238E27FC236}">
                <a16:creationId xmlns:a16="http://schemas.microsoft.com/office/drawing/2014/main" id="{4637D020-2C8D-C106-02B5-46E98F853FC8}"/>
              </a:ext>
            </a:extLst>
          </p:cNvPr>
          <p:cNvSpPr>
            <a:spLocks noGrp="1"/>
          </p:cNvSpPr>
          <p:nvPr userDrawn="1">
            <p:ph type="body" sz="quarter" idx="11" hasCustomPrompt="1"/>
          </p:nvPr>
        </p:nvSpPr>
        <p:spPr>
          <a:xfrm>
            <a:off x="1633537" y="3004530"/>
            <a:ext cx="9718676" cy="622794"/>
          </a:xfrm>
        </p:spPr>
        <p:txBody>
          <a:bodyPr anchor="ctr">
            <a:normAutofit/>
          </a:bodyPr>
          <a:lstStyle>
            <a:lvl1pPr marL="0" indent="0">
              <a:buNone/>
              <a:defRPr sz="2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0" name="Text Placeholder 26">
            <a:extLst>
              <a:ext uri="{FF2B5EF4-FFF2-40B4-BE49-F238E27FC236}">
                <a16:creationId xmlns:a16="http://schemas.microsoft.com/office/drawing/2014/main" id="{E4D22FF5-69C0-B279-6584-523CEC8368F5}"/>
              </a:ext>
            </a:extLst>
          </p:cNvPr>
          <p:cNvSpPr>
            <a:spLocks noGrp="1"/>
          </p:cNvSpPr>
          <p:nvPr userDrawn="1">
            <p:ph type="body" sz="quarter" idx="12" hasCustomPrompt="1"/>
          </p:nvPr>
        </p:nvSpPr>
        <p:spPr>
          <a:xfrm>
            <a:off x="1633537" y="4030799"/>
            <a:ext cx="9718676" cy="622794"/>
          </a:xfrm>
        </p:spPr>
        <p:txBody>
          <a:bodyPr anchor="ctr">
            <a:normAutofit/>
          </a:bodyPr>
          <a:lstStyle>
            <a:lvl1pPr marL="0" indent="0">
              <a:buNone/>
              <a:defRPr sz="2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1" name="Text Placeholder 26">
            <a:extLst>
              <a:ext uri="{FF2B5EF4-FFF2-40B4-BE49-F238E27FC236}">
                <a16:creationId xmlns:a16="http://schemas.microsoft.com/office/drawing/2014/main" id="{BFD0243E-A216-93B3-2BEC-A07295D04AF1}"/>
              </a:ext>
            </a:extLst>
          </p:cNvPr>
          <p:cNvSpPr>
            <a:spLocks noGrp="1"/>
          </p:cNvSpPr>
          <p:nvPr userDrawn="1">
            <p:ph type="body" sz="quarter" idx="13" hasCustomPrompt="1"/>
          </p:nvPr>
        </p:nvSpPr>
        <p:spPr>
          <a:xfrm>
            <a:off x="1633537" y="5057067"/>
            <a:ext cx="9718676" cy="622794"/>
          </a:xfrm>
        </p:spPr>
        <p:txBody>
          <a:bodyPr anchor="ctr">
            <a:normAutofit/>
          </a:bodyPr>
          <a:lstStyle>
            <a:lvl1pPr marL="0" indent="0">
              <a:buNone/>
              <a:defRPr sz="2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Tree>
    <p:extLst>
      <p:ext uri="{BB962C8B-B14F-4D97-AF65-F5344CB8AC3E}">
        <p14:creationId xmlns:p14="http://schemas.microsoft.com/office/powerpoint/2010/main" val="2537469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Updated F2F Setting specific practices">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EA163C8E-F7F0-D16D-AA41-EF3EF054AD4A}"/>
              </a:ext>
            </a:extLst>
          </p:cNvPr>
          <p:cNvSpPr/>
          <p:nvPr userDrawn="1"/>
        </p:nvSpPr>
        <p:spPr>
          <a:xfrm>
            <a:off x="721451" y="139484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9337196" cy="1116012"/>
          </a:xfrm>
        </p:spPr>
        <p:txBody>
          <a:bodyPr/>
          <a:lstStyle>
            <a:lvl1pPr>
              <a:defRPr/>
            </a:lvl1pPr>
          </a:lstStyle>
          <a:p>
            <a:r>
              <a:rPr lang="en-ZA" dirty="0"/>
              <a:t>Consider your setting</a:t>
            </a:r>
          </a:p>
        </p:txBody>
      </p:sp>
      <p:pic>
        <p:nvPicPr>
          <p:cNvPr id="7" name="Picture 6">
            <a:extLst>
              <a:ext uri="{FF2B5EF4-FFF2-40B4-BE49-F238E27FC236}">
                <a16:creationId xmlns:a16="http://schemas.microsoft.com/office/drawing/2014/main" id="{28D9A3E1-92BE-90C9-32D4-B50D257C6692}"/>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207921" y="189753"/>
            <a:ext cx="1058027" cy="1048697"/>
          </a:xfrm>
          <a:prstGeom prst="rect">
            <a:avLst/>
          </a:prstGeom>
        </p:spPr>
      </p:pic>
      <p:sp>
        <p:nvSpPr>
          <p:cNvPr id="50" name="Rectangle 49">
            <a:extLst>
              <a:ext uri="{FF2B5EF4-FFF2-40B4-BE49-F238E27FC236}">
                <a16:creationId xmlns:a16="http://schemas.microsoft.com/office/drawing/2014/main" id="{39FE8677-9AB2-6643-F25C-4E9AFE1A4C42}"/>
              </a:ext>
            </a:extLst>
          </p:cNvPr>
          <p:cNvSpPr/>
          <p:nvPr userDrawn="1"/>
        </p:nvSpPr>
        <p:spPr>
          <a:xfrm>
            <a:off x="721451" y="230215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1591622" y="2395251"/>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2" name="Oval 51">
            <a:extLst>
              <a:ext uri="{FF2B5EF4-FFF2-40B4-BE49-F238E27FC236}">
                <a16:creationId xmlns:a16="http://schemas.microsoft.com/office/drawing/2014/main" id="{34B28EBD-E152-11A3-5A1E-9D5D756087AA}"/>
              </a:ext>
            </a:extLst>
          </p:cNvPr>
          <p:cNvSpPr/>
          <p:nvPr userDrawn="1"/>
        </p:nvSpPr>
        <p:spPr>
          <a:xfrm>
            <a:off x="898339" y="240387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53" name="Text Placeholder 26">
            <a:extLst>
              <a:ext uri="{FF2B5EF4-FFF2-40B4-BE49-F238E27FC236}">
                <a16:creationId xmlns:a16="http://schemas.microsoft.com/office/drawing/2014/main" id="{8BB8D784-EE70-5DE1-D31D-160BBAB75E95}"/>
              </a:ext>
            </a:extLst>
          </p:cNvPr>
          <p:cNvSpPr>
            <a:spLocks noGrp="1"/>
          </p:cNvSpPr>
          <p:nvPr>
            <p:ph type="body" sz="quarter" idx="26" hasCustomPrompt="1"/>
          </p:nvPr>
        </p:nvSpPr>
        <p:spPr>
          <a:xfrm>
            <a:off x="1024414" y="254899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4" name="Rectangle 53">
            <a:extLst>
              <a:ext uri="{FF2B5EF4-FFF2-40B4-BE49-F238E27FC236}">
                <a16:creationId xmlns:a16="http://schemas.microsoft.com/office/drawing/2014/main" id="{788E1BFB-41C3-2B1D-C187-1D1601B5A32F}"/>
              </a:ext>
            </a:extLst>
          </p:cNvPr>
          <p:cNvSpPr/>
          <p:nvPr userDrawn="1"/>
        </p:nvSpPr>
        <p:spPr>
          <a:xfrm>
            <a:off x="721451" y="320946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5" name="Text Placeholder 19">
            <a:extLst>
              <a:ext uri="{FF2B5EF4-FFF2-40B4-BE49-F238E27FC236}">
                <a16:creationId xmlns:a16="http://schemas.microsoft.com/office/drawing/2014/main" id="{0BC2B069-6B7C-4DB8-2C34-6EF7691627B9}"/>
              </a:ext>
            </a:extLst>
          </p:cNvPr>
          <p:cNvSpPr>
            <a:spLocks noGrp="1"/>
          </p:cNvSpPr>
          <p:nvPr>
            <p:ph type="body" sz="quarter" idx="27" hasCustomPrompt="1"/>
          </p:nvPr>
        </p:nvSpPr>
        <p:spPr>
          <a:xfrm>
            <a:off x="1591622" y="3302561"/>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6" name="Oval 55">
            <a:extLst>
              <a:ext uri="{FF2B5EF4-FFF2-40B4-BE49-F238E27FC236}">
                <a16:creationId xmlns:a16="http://schemas.microsoft.com/office/drawing/2014/main" id="{D855044F-85EB-EF75-AD6C-BC5E5D1EA80F}"/>
              </a:ext>
            </a:extLst>
          </p:cNvPr>
          <p:cNvSpPr/>
          <p:nvPr userDrawn="1"/>
        </p:nvSpPr>
        <p:spPr>
          <a:xfrm>
            <a:off x="898339" y="331118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57" name="Text Placeholder 26">
            <a:extLst>
              <a:ext uri="{FF2B5EF4-FFF2-40B4-BE49-F238E27FC236}">
                <a16:creationId xmlns:a16="http://schemas.microsoft.com/office/drawing/2014/main" id="{C8FB0651-F70B-AA99-FCDD-3694CB2B93F1}"/>
              </a:ext>
            </a:extLst>
          </p:cNvPr>
          <p:cNvSpPr>
            <a:spLocks noGrp="1"/>
          </p:cNvSpPr>
          <p:nvPr>
            <p:ph type="body" sz="quarter" idx="28" hasCustomPrompt="1"/>
          </p:nvPr>
        </p:nvSpPr>
        <p:spPr>
          <a:xfrm>
            <a:off x="1024414" y="345630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8" name="Rectangle 57">
            <a:extLst>
              <a:ext uri="{FF2B5EF4-FFF2-40B4-BE49-F238E27FC236}">
                <a16:creationId xmlns:a16="http://schemas.microsoft.com/office/drawing/2014/main" id="{922D164A-126A-7A94-B241-EE141323F8E1}"/>
              </a:ext>
            </a:extLst>
          </p:cNvPr>
          <p:cNvSpPr/>
          <p:nvPr userDrawn="1"/>
        </p:nvSpPr>
        <p:spPr>
          <a:xfrm>
            <a:off x="721451" y="4108612"/>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9" name="Text Placeholder 19">
            <a:extLst>
              <a:ext uri="{FF2B5EF4-FFF2-40B4-BE49-F238E27FC236}">
                <a16:creationId xmlns:a16="http://schemas.microsoft.com/office/drawing/2014/main" id="{00219CDA-7F7C-5ACF-7693-AA4382AEFD3E}"/>
              </a:ext>
            </a:extLst>
          </p:cNvPr>
          <p:cNvSpPr>
            <a:spLocks noGrp="1"/>
          </p:cNvSpPr>
          <p:nvPr>
            <p:ph type="body" sz="quarter" idx="29" hasCustomPrompt="1"/>
          </p:nvPr>
        </p:nvSpPr>
        <p:spPr>
          <a:xfrm>
            <a:off x="1591622" y="4201705"/>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0" name="Oval 59">
            <a:extLst>
              <a:ext uri="{FF2B5EF4-FFF2-40B4-BE49-F238E27FC236}">
                <a16:creationId xmlns:a16="http://schemas.microsoft.com/office/drawing/2014/main" id="{B948E09E-FE4F-B54D-4992-6074FEC2E5EB}"/>
              </a:ext>
            </a:extLst>
          </p:cNvPr>
          <p:cNvSpPr/>
          <p:nvPr userDrawn="1"/>
        </p:nvSpPr>
        <p:spPr>
          <a:xfrm>
            <a:off x="898339" y="4210325"/>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61" name="Text Placeholder 26">
            <a:extLst>
              <a:ext uri="{FF2B5EF4-FFF2-40B4-BE49-F238E27FC236}">
                <a16:creationId xmlns:a16="http://schemas.microsoft.com/office/drawing/2014/main" id="{E67862E2-E09B-B9D0-970D-34200F1F470F}"/>
              </a:ext>
            </a:extLst>
          </p:cNvPr>
          <p:cNvSpPr>
            <a:spLocks noGrp="1"/>
          </p:cNvSpPr>
          <p:nvPr>
            <p:ph type="body" sz="quarter" idx="30" hasCustomPrompt="1"/>
          </p:nvPr>
        </p:nvSpPr>
        <p:spPr>
          <a:xfrm>
            <a:off x="1024414" y="4355450"/>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62" name="Rectangle 61">
            <a:extLst>
              <a:ext uri="{FF2B5EF4-FFF2-40B4-BE49-F238E27FC236}">
                <a16:creationId xmlns:a16="http://schemas.microsoft.com/office/drawing/2014/main" id="{ACECBA07-EC3D-2479-A30C-3913D8395D3D}"/>
              </a:ext>
            </a:extLst>
          </p:cNvPr>
          <p:cNvSpPr/>
          <p:nvPr userDrawn="1"/>
        </p:nvSpPr>
        <p:spPr>
          <a:xfrm>
            <a:off x="695325" y="5095599"/>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63" name="Text Placeholder 19">
            <a:extLst>
              <a:ext uri="{FF2B5EF4-FFF2-40B4-BE49-F238E27FC236}">
                <a16:creationId xmlns:a16="http://schemas.microsoft.com/office/drawing/2014/main" id="{50A3A517-FFA4-5942-7A05-4FB3DC2B701B}"/>
              </a:ext>
            </a:extLst>
          </p:cNvPr>
          <p:cNvSpPr>
            <a:spLocks noGrp="1"/>
          </p:cNvSpPr>
          <p:nvPr>
            <p:ph type="body" sz="quarter" idx="31" hasCustomPrompt="1"/>
          </p:nvPr>
        </p:nvSpPr>
        <p:spPr>
          <a:xfrm>
            <a:off x="1565496" y="5188692"/>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4" name="Oval 63">
            <a:extLst>
              <a:ext uri="{FF2B5EF4-FFF2-40B4-BE49-F238E27FC236}">
                <a16:creationId xmlns:a16="http://schemas.microsoft.com/office/drawing/2014/main" id="{DA099932-86A5-03D7-ACFD-314EDD0FAAEC}"/>
              </a:ext>
            </a:extLst>
          </p:cNvPr>
          <p:cNvSpPr/>
          <p:nvPr userDrawn="1"/>
        </p:nvSpPr>
        <p:spPr>
          <a:xfrm>
            <a:off x="872213" y="5197312"/>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65" name="Text Placeholder 26">
            <a:extLst>
              <a:ext uri="{FF2B5EF4-FFF2-40B4-BE49-F238E27FC236}">
                <a16:creationId xmlns:a16="http://schemas.microsoft.com/office/drawing/2014/main" id="{96540088-F1EB-5ADD-71E4-863CDAC7B119}"/>
              </a:ext>
            </a:extLst>
          </p:cNvPr>
          <p:cNvSpPr>
            <a:spLocks noGrp="1"/>
          </p:cNvSpPr>
          <p:nvPr>
            <p:ph type="body" sz="quarter" idx="32" hasCustomPrompt="1"/>
          </p:nvPr>
        </p:nvSpPr>
        <p:spPr>
          <a:xfrm>
            <a:off x="998288" y="5342437"/>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 name="TextBox 4">
            <a:extLst>
              <a:ext uri="{FF2B5EF4-FFF2-40B4-BE49-F238E27FC236}">
                <a16:creationId xmlns:a16="http://schemas.microsoft.com/office/drawing/2014/main" id="{321243D5-0887-87C1-9809-C9FA3553AE49}"/>
              </a:ext>
            </a:extLst>
          </p:cNvPr>
          <p:cNvSpPr txBox="1"/>
          <p:nvPr userDrawn="1"/>
        </p:nvSpPr>
        <p:spPr>
          <a:xfrm>
            <a:off x="839787" y="1498600"/>
            <a:ext cx="10426161"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43673"/>
                </a:solidFill>
                <a:effectLst/>
                <a:uLnTx/>
                <a:uFillTx/>
                <a:latin typeface="Calibri"/>
                <a:ea typeface="+mn-ea"/>
                <a:cs typeface="+mn-cs"/>
              </a:rPr>
              <a:t>We invite you to use the ‘Discussion forum’ tab to share with other participants:</a:t>
            </a:r>
          </a:p>
          <a:p>
            <a:endParaRPr lang="en-ZA" dirty="0"/>
          </a:p>
        </p:txBody>
      </p:sp>
    </p:spTree>
    <p:extLst>
      <p:ext uri="{BB962C8B-B14F-4D97-AF65-F5344CB8AC3E}">
        <p14:creationId xmlns:p14="http://schemas.microsoft.com/office/powerpoint/2010/main" val="3309161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Setting specific practices">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39FE8677-9AB2-6643-F25C-4E9AFE1A4C42}"/>
              </a:ext>
            </a:extLst>
          </p:cNvPr>
          <p:cNvSpPr/>
          <p:nvPr userDrawn="1"/>
        </p:nvSpPr>
        <p:spPr>
          <a:xfrm>
            <a:off x="721451" y="230215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1591622" y="2395251"/>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2" name="Oval 51">
            <a:extLst>
              <a:ext uri="{FF2B5EF4-FFF2-40B4-BE49-F238E27FC236}">
                <a16:creationId xmlns:a16="http://schemas.microsoft.com/office/drawing/2014/main" id="{34B28EBD-E152-11A3-5A1E-9D5D756087AA}"/>
              </a:ext>
            </a:extLst>
          </p:cNvPr>
          <p:cNvSpPr/>
          <p:nvPr userDrawn="1"/>
        </p:nvSpPr>
        <p:spPr>
          <a:xfrm>
            <a:off x="898339" y="240387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53" name="Text Placeholder 26">
            <a:extLst>
              <a:ext uri="{FF2B5EF4-FFF2-40B4-BE49-F238E27FC236}">
                <a16:creationId xmlns:a16="http://schemas.microsoft.com/office/drawing/2014/main" id="{8BB8D784-EE70-5DE1-D31D-160BBAB75E95}"/>
              </a:ext>
            </a:extLst>
          </p:cNvPr>
          <p:cNvSpPr>
            <a:spLocks noGrp="1"/>
          </p:cNvSpPr>
          <p:nvPr>
            <p:ph type="body" sz="quarter" idx="26" hasCustomPrompt="1"/>
          </p:nvPr>
        </p:nvSpPr>
        <p:spPr>
          <a:xfrm>
            <a:off x="1024414" y="254899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4" name="Rectangle 53">
            <a:extLst>
              <a:ext uri="{FF2B5EF4-FFF2-40B4-BE49-F238E27FC236}">
                <a16:creationId xmlns:a16="http://schemas.microsoft.com/office/drawing/2014/main" id="{788E1BFB-41C3-2B1D-C187-1D1601B5A32F}"/>
              </a:ext>
            </a:extLst>
          </p:cNvPr>
          <p:cNvSpPr/>
          <p:nvPr userDrawn="1"/>
        </p:nvSpPr>
        <p:spPr>
          <a:xfrm>
            <a:off x="721451" y="320946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5" name="Text Placeholder 19">
            <a:extLst>
              <a:ext uri="{FF2B5EF4-FFF2-40B4-BE49-F238E27FC236}">
                <a16:creationId xmlns:a16="http://schemas.microsoft.com/office/drawing/2014/main" id="{0BC2B069-6B7C-4DB8-2C34-6EF7691627B9}"/>
              </a:ext>
            </a:extLst>
          </p:cNvPr>
          <p:cNvSpPr>
            <a:spLocks noGrp="1"/>
          </p:cNvSpPr>
          <p:nvPr>
            <p:ph type="body" sz="quarter" idx="27" hasCustomPrompt="1"/>
          </p:nvPr>
        </p:nvSpPr>
        <p:spPr>
          <a:xfrm>
            <a:off x="1591622" y="3302561"/>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6" name="Oval 55">
            <a:extLst>
              <a:ext uri="{FF2B5EF4-FFF2-40B4-BE49-F238E27FC236}">
                <a16:creationId xmlns:a16="http://schemas.microsoft.com/office/drawing/2014/main" id="{D855044F-85EB-EF75-AD6C-BC5E5D1EA80F}"/>
              </a:ext>
            </a:extLst>
          </p:cNvPr>
          <p:cNvSpPr/>
          <p:nvPr userDrawn="1"/>
        </p:nvSpPr>
        <p:spPr>
          <a:xfrm>
            <a:off x="898339" y="331118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57" name="Text Placeholder 26">
            <a:extLst>
              <a:ext uri="{FF2B5EF4-FFF2-40B4-BE49-F238E27FC236}">
                <a16:creationId xmlns:a16="http://schemas.microsoft.com/office/drawing/2014/main" id="{C8FB0651-F70B-AA99-FCDD-3694CB2B93F1}"/>
              </a:ext>
            </a:extLst>
          </p:cNvPr>
          <p:cNvSpPr>
            <a:spLocks noGrp="1"/>
          </p:cNvSpPr>
          <p:nvPr>
            <p:ph type="body" sz="quarter" idx="28" hasCustomPrompt="1"/>
          </p:nvPr>
        </p:nvSpPr>
        <p:spPr>
          <a:xfrm>
            <a:off x="1024414" y="345630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8" name="Rectangle 57">
            <a:extLst>
              <a:ext uri="{FF2B5EF4-FFF2-40B4-BE49-F238E27FC236}">
                <a16:creationId xmlns:a16="http://schemas.microsoft.com/office/drawing/2014/main" id="{922D164A-126A-7A94-B241-EE141323F8E1}"/>
              </a:ext>
            </a:extLst>
          </p:cNvPr>
          <p:cNvSpPr/>
          <p:nvPr userDrawn="1"/>
        </p:nvSpPr>
        <p:spPr>
          <a:xfrm>
            <a:off x="721451" y="4108612"/>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9" name="Text Placeholder 19">
            <a:extLst>
              <a:ext uri="{FF2B5EF4-FFF2-40B4-BE49-F238E27FC236}">
                <a16:creationId xmlns:a16="http://schemas.microsoft.com/office/drawing/2014/main" id="{00219CDA-7F7C-5ACF-7693-AA4382AEFD3E}"/>
              </a:ext>
            </a:extLst>
          </p:cNvPr>
          <p:cNvSpPr>
            <a:spLocks noGrp="1"/>
          </p:cNvSpPr>
          <p:nvPr>
            <p:ph type="body" sz="quarter" idx="29" hasCustomPrompt="1"/>
          </p:nvPr>
        </p:nvSpPr>
        <p:spPr>
          <a:xfrm>
            <a:off x="1591622" y="4201705"/>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0" name="Oval 59">
            <a:extLst>
              <a:ext uri="{FF2B5EF4-FFF2-40B4-BE49-F238E27FC236}">
                <a16:creationId xmlns:a16="http://schemas.microsoft.com/office/drawing/2014/main" id="{B948E09E-FE4F-B54D-4992-6074FEC2E5EB}"/>
              </a:ext>
            </a:extLst>
          </p:cNvPr>
          <p:cNvSpPr/>
          <p:nvPr userDrawn="1"/>
        </p:nvSpPr>
        <p:spPr>
          <a:xfrm>
            <a:off x="898339" y="4210325"/>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61" name="Text Placeholder 26">
            <a:extLst>
              <a:ext uri="{FF2B5EF4-FFF2-40B4-BE49-F238E27FC236}">
                <a16:creationId xmlns:a16="http://schemas.microsoft.com/office/drawing/2014/main" id="{E67862E2-E09B-B9D0-970D-34200F1F470F}"/>
              </a:ext>
            </a:extLst>
          </p:cNvPr>
          <p:cNvSpPr>
            <a:spLocks noGrp="1"/>
          </p:cNvSpPr>
          <p:nvPr>
            <p:ph type="body" sz="quarter" idx="30" hasCustomPrompt="1"/>
          </p:nvPr>
        </p:nvSpPr>
        <p:spPr>
          <a:xfrm>
            <a:off x="1024414" y="4355450"/>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62" name="Rectangle 61">
            <a:extLst>
              <a:ext uri="{FF2B5EF4-FFF2-40B4-BE49-F238E27FC236}">
                <a16:creationId xmlns:a16="http://schemas.microsoft.com/office/drawing/2014/main" id="{ACECBA07-EC3D-2479-A30C-3913D8395D3D}"/>
              </a:ext>
            </a:extLst>
          </p:cNvPr>
          <p:cNvSpPr/>
          <p:nvPr userDrawn="1"/>
        </p:nvSpPr>
        <p:spPr>
          <a:xfrm>
            <a:off x="695325" y="5095599"/>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63" name="Text Placeholder 19">
            <a:extLst>
              <a:ext uri="{FF2B5EF4-FFF2-40B4-BE49-F238E27FC236}">
                <a16:creationId xmlns:a16="http://schemas.microsoft.com/office/drawing/2014/main" id="{50A3A517-FFA4-5942-7A05-4FB3DC2B701B}"/>
              </a:ext>
            </a:extLst>
          </p:cNvPr>
          <p:cNvSpPr>
            <a:spLocks noGrp="1"/>
          </p:cNvSpPr>
          <p:nvPr>
            <p:ph type="body" sz="quarter" idx="31" hasCustomPrompt="1"/>
          </p:nvPr>
        </p:nvSpPr>
        <p:spPr>
          <a:xfrm>
            <a:off x="1565496" y="5188692"/>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4" name="Oval 63">
            <a:extLst>
              <a:ext uri="{FF2B5EF4-FFF2-40B4-BE49-F238E27FC236}">
                <a16:creationId xmlns:a16="http://schemas.microsoft.com/office/drawing/2014/main" id="{DA099932-86A5-03D7-ACFD-314EDD0FAAEC}"/>
              </a:ext>
            </a:extLst>
          </p:cNvPr>
          <p:cNvSpPr/>
          <p:nvPr userDrawn="1"/>
        </p:nvSpPr>
        <p:spPr>
          <a:xfrm>
            <a:off x="872213" y="5197312"/>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65" name="Text Placeholder 26">
            <a:extLst>
              <a:ext uri="{FF2B5EF4-FFF2-40B4-BE49-F238E27FC236}">
                <a16:creationId xmlns:a16="http://schemas.microsoft.com/office/drawing/2014/main" id="{96540088-F1EB-5ADD-71E4-863CDAC7B119}"/>
              </a:ext>
            </a:extLst>
          </p:cNvPr>
          <p:cNvSpPr>
            <a:spLocks noGrp="1"/>
          </p:cNvSpPr>
          <p:nvPr>
            <p:ph type="body" sz="quarter" idx="32" hasCustomPrompt="1"/>
          </p:nvPr>
        </p:nvSpPr>
        <p:spPr>
          <a:xfrm>
            <a:off x="998288" y="5342437"/>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3" name="TextBox 2">
            <a:extLst>
              <a:ext uri="{FF2B5EF4-FFF2-40B4-BE49-F238E27FC236}">
                <a16:creationId xmlns:a16="http://schemas.microsoft.com/office/drawing/2014/main" id="{C6E4A384-23B2-53B5-DD69-5674ECD07F0A}"/>
              </a:ext>
            </a:extLst>
          </p:cNvPr>
          <p:cNvSpPr txBox="1"/>
          <p:nvPr userDrawn="1"/>
        </p:nvSpPr>
        <p:spPr>
          <a:xfrm>
            <a:off x="721451" y="594033"/>
            <a:ext cx="475542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3200" b="1" i="0" u="none" strike="noStrike" kern="1200" cap="none" spc="0" normalizeH="0" baseline="0" noProof="0" dirty="0">
                <a:ln>
                  <a:noFill/>
                </a:ln>
                <a:solidFill>
                  <a:srgbClr val="043673"/>
                </a:solidFill>
                <a:effectLst/>
                <a:uLnTx/>
                <a:uFillTx/>
                <a:latin typeface="Calibri"/>
                <a:ea typeface="+mn-ea"/>
                <a:cs typeface="+mn-cs"/>
              </a:rPr>
              <a:t>Are 1 or 2 groups willing to share their experiences? </a:t>
            </a:r>
          </a:p>
        </p:txBody>
      </p:sp>
      <p:grpSp>
        <p:nvGrpSpPr>
          <p:cNvPr id="8" name="Group 7">
            <a:extLst>
              <a:ext uri="{FF2B5EF4-FFF2-40B4-BE49-F238E27FC236}">
                <a16:creationId xmlns:a16="http://schemas.microsoft.com/office/drawing/2014/main" id="{A33802F9-AB4A-5AB4-7335-E59F0B7E0DAC}"/>
              </a:ext>
            </a:extLst>
          </p:cNvPr>
          <p:cNvGrpSpPr/>
          <p:nvPr userDrawn="1"/>
        </p:nvGrpSpPr>
        <p:grpSpPr>
          <a:xfrm>
            <a:off x="5476874" y="215454"/>
            <a:ext cx="6219825" cy="1460946"/>
            <a:chOff x="2533650" y="640901"/>
            <a:chExt cx="7124700" cy="1659089"/>
          </a:xfrm>
        </p:grpSpPr>
        <p:pic>
          <p:nvPicPr>
            <p:cNvPr id="9" name="Picture 8" descr="A group of people standing together&#10;&#10;Description automatically generated">
              <a:extLst>
                <a:ext uri="{FF2B5EF4-FFF2-40B4-BE49-F238E27FC236}">
                  <a16:creationId xmlns:a16="http://schemas.microsoft.com/office/drawing/2014/main" id="{421F00CF-CF31-DFF5-7A81-6907433A78D1}"/>
                </a:ext>
              </a:extLst>
            </p:cNvPr>
            <p:cNvPicPr>
              <a:picLocks noChangeAspect="1"/>
            </p:cNvPicPr>
            <p:nvPr/>
          </p:nvPicPr>
          <p:blipFill rotWithShape="1">
            <a:blip r:embed="rId2">
              <a:extLst>
                <a:ext uri="{28A0092B-C50C-407E-A947-70E740481C1C}">
                  <a14:useLocalDpi xmlns:a14="http://schemas.microsoft.com/office/drawing/2010/main" val="0"/>
                </a:ext>
              </a:extLst>
            </a:blip>
            <a:srcRect b="67058"/>
            <a:stretch/>
          </p:blipFill>
          <p:spPr>
            <a:xfrm>
              <a:off x="2533650" y="979806"/>
              <a:ext cx="7124700" cy="1320184"/>
            </a:xfrm>
            <a:prstGeom prst="rect">
              <a:avLst/>
            </a:prstGeom>
          </p:spPr>
        </p:pic>
        <p:sp>
          <p:nvSpPr>
            <p:cNvPr id="10" name="Speech Bubble: Rectangle with Corners Rounded 9">
              <a:extLst>
                <a:ext uri="{FF2B5EF4-FFF2-40B4-BE49-F238E27FC236}">
                  <a16:creationId xmlns:a16="http://schemas.microsoft.com/office/drawing/2014/main" id="{65F9DD30-54F7-8A0F-CEC4-68C5C62CA3FF}"/>
                </a:ext>
              </a:extLst>
            </p:cNvPr>
            <p:cNvSpPr/>
            <p:nvPr/>
          </p:nvSpPr>
          <p:spPr>
            <a:xfrm>
              <a:off x="6927273" y="640901"/>
              <a:ext cx="803564" cy="529070"/>
            </a:xfrm>
            <a:prstGeom prst="wedgeRoundRectCallout">
              <a:avLst>
                <a:gd name="adj1" fmla="val -27730"/>
                <a:gd name="adj2" fmla="val 83449"/>
                <a:gd name="adj3" fmla="val 16667"/>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671737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EA163C8E-F7F0-D16D-AA41-EF3EF054AD4A}"/>
              </a:ext>
            </a:extLst>
          </p:cNvPr>
          <p:cNvSpPr/>
          <p:nvPr userDrawn="1"/>
        </p:nvSpPr>
        <p:spPr>
          <a:xfrm>
            <a:off x="721451" y="139484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9337196" cy="1116012"/>
          </a:xfrm>
        </p:spPr>
        <p:txBody>
          <a:bodyPr/>
          <a:lstStyle>
            <a:lvl1pPr>
              <a:defRPr/>
            </a:lvl1pPr>
          </a:lstStyle>
          <a:p>
            <a:r>
              <a:rPr lang="en-ZA" dirty="0"/>
              <a:t>Consider your setting</a:t>
            </a:r>
          </a:p>
        </p:txBody>
      </p:sp>
      <p:pic>
        <p:nvPicPr>
          <p:cNvPr id="7" name="Picture 6">
            <a:extLst>
              <a:ext uri="{FF2B5EF4-FFF2-40B4-BE49-F238E27FC236}">
                <a16:creationId xmlns:a16="http://schemas.microsoft.com/office/drawing/2014/main" id="{28D9A3E1-92BE-90C9-32D4-B50D257C6692}"/>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207921" y="189753"/>
            <a:ext cx="1058027" cy="1048697"/>
          </a:xfrm>
          <a:prstGeom prst="rect">
            <a:avLst/>
          </a:prstGeom>
        </p:spPr>
      </p:pic>
      <p:sp>
        <p:nvSpPr>
          <p:cNvPr id="50" name="Rectangle 49">
            <a:extLst>
              <a:ext uri="{FF2B5EF4-FFF2-40B4-BE49-F238E27FC236}">
                <a16:creationId xmlns:a16="http://schemas.microsoft.com/office/drawing/2014/main" id="{39FE8677-9AB2-6643-F25C-4E9AFE1A4C42}"/>
              </a:ext>
            </a:extLst>
          </p:cNvPr>
          <p:cNvSpPr/>
          <p:nvPr userDrawn="1"/>
        </p:nvSpPr>
        <p:spPr>
          <a:xfrm>
            <a:off x="721451" y="2362639"/>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1841500" y="2455732"/>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2" name="Oval 51">
            <a:extLst>
              <a:ext uri="{FF2B5EF4-FFF2-40B4-BE49-F238E27FC236}">
                <a16:creationId xmlns:a16="http://schemas.microsoft.com/office/drawing/2014/main" id="{34B28EBD-E152-11A3-5A1E-9D5D756087AA}"/>
              </a:ext>
            </a:extLst>
          </p:cNvPr>
          <p:cNvSpPr/>
          <p:nvPr userDrawn="1"/>
        </p:nvSpPr>
        <p:spPr>
          <a:xfrm>
            <a:off x="905032" y="2553252"/>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53" name="Text Placeholder 26">
            <a:extLst>
              <a:ext uri="{FF2B5EF4-FFF2-40B4-BE49-F238E27FC236}">
                <a16:creationId xmlns:a16="http://schemas.microsoft.com/office/drawing/2014/main" id="{8BB8D784-EE70-5DE1-D31D-160BBAB75E95}"/>
              </a:ext>
            </a:extLst>
          </p:cNvPr>
          <p:cNvSpPr>
            <a:spLocks noGrp="1"/>
          </p:cNvSpPr>
          <p:nvPr>
            <p:ph type="body" sz="quarter" idx="26" hasCustomPrompt="1"/>
          </p:nvPr>
        </p:nvSpPr>
        <p:spPr>
          <a:xfrm>
            <a:off x="1069825" y="2735910"/>
            <a:ext cx="423303" cy="359651"/>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 name="TextBox 4">
            <a:extLst>
              <a:ext uri="{FF2B5EF4-FFF2-40B4-BE49-F238E27FC236}">
                <a16:creationId xmlns:a16="http://schemas.microsoft.com/office/drawing/2014/main" id="{321243D5-0887-87C1-9809-C9FA3553AE49}"/>
              </a:ext>
            </a:extLst>
          </p:cNvPr>
          <p:cNvSpPr txBox="1"/>
          <p:nvPr userDrawn="1"/>
        </p:nvSpPr>
        <p:spPr>
          <a:xfrm>
            <a:off x="839787" y="1498600"/>
            <a:ext cx="10426161"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43673"/>
                </a:solidFill>
                <a:effectLst/>
                <a:uLnTx/>
                <a:uFillTx/>
                <a:latin typeface="Calibri"/>
                <a:ea typeface="+mn-ea"/>
                <a:cs typeface="+mn-cs"/>
              </a:rPr>
              <a:t>We invite you to use the ‘Discussion forum’ tab to share with other participants:</a:t>
            </a:r>
          </a:p>
          <a:p>
            <a:endParaRPr lang="en-ZA" dirty="0"/>
          </a:p>
        </p:txBody>
      </p:sp>
      <p:sp>
        <p:nvSpPr>
          <p:cNvPr id="3" name="Rectangle 2">
            <a:extLst>
              <a:ext uri="{FF2B5EF4-FFF2-40B4-BE49-F238E27FC236}">
                <a16:creationId xmlns:a16="http://schemas.microsoft.com/office/drawing/2014/main" id="{3383945D-352C-93A4-F1F0-72EB312C0CCD}"/>
              </a:ext>
            </a:extLst>
          </p:cNvPr>
          <p:cNvSpPr/>
          <p:nvPr userDrawn="1"/>
        </p:nvSpPr>
        <p:spPr>
          <a:xfrm>
            <a:off x="721451" y="3679351"/>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4" name="Text Placeholder 19">
            <a:extLst>
              <a:ext uri="{FF2B5EF4-FFF2-40B4-BE49-F238E27FC236}">
                <a16:creationId xmlns:a16="http://schemas.microsoft.com/office/drawing/2014/main" id="{C6C2E594-F926-D493-F441-AAFF9D9D3955}"/>
              </a:ext>
            </a:extLst>
          </p:cNvPr>
          <p:cNvSpPr>
            <a:spLocks noGrp="1"/>
          </p:cNvSpPr>
          <p:nvPr>
            <p:ph type="body" sz="quarter" idx="27" hasCustomPrompt="1"/>
          </p:nvPr>
        </p:nvSpPr>
        <p:spPr>
          <a:xfrm>
            <a:off x="1841500" y="3772444"/>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 name="Oval 5">
            <a:extLst>
              <a:ext uri="{FF2B5EF4-FFF2-40B4-BE49-F238E27FC236}">
                <a16:creationId xmlns:a16="http://schemas.microsoft.com/office/drawing/2014/main" id="{D36B1C18-8DB4-1B86-987B-12C1F5FD3D59}"/>
              </a:ext>
            </a:extLst>
          </p:cNvPr>
          <p:cNvSpPr/>
          <p:nvPr userDrawn="1"/>
        </p:nvSpPr>
        <p:spPr>
          <a:xfrm>
            <a:off x="905032" y="3869964"/>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8" name="Text Placeholder 26">
            <a:extLst>
              <a:ext uri="{FF2B5EF4-FFF2-40B4-BE49-F238E27FC236}">
                <a16:creationId xmlns:a16="http://schemas.microsoft.com/office/drawing/2014/main" id="{733BFF02-5545-B63E-0C75-8D38E99E516C}"/>
              </a:ext>
            </a:extLst>
          </p:cNvPr>
          <p:cNvSpPr>
            <a:spLocks noGrp="1"/>
          </p:cNvSpPr>
          <p:nvPr>
            <p:ph type="body" sz="quarter" idx="28" hasCustomPrompt="1"/>
          </p:nvPr>
        </p:nvSpPr>
        <p:spPr>
          <a:xfrm>
            <a:off x="1069825" y="4052622"/>
            <a:ext cx="423303" cy="359651"/>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9" name="Rectangle 8">
            <a:extLst>
              <a:ext uri="{FF2B5EF4-FFF2-40B4-BE49-F238E27FC236}">
                <a16:creationId xmlns:a16="http://schemas.microsoft.com/office/drawing/2014/main" id="{52BC6EC4-3347-1078-16AA-BB9E511382C2}"/>
              </a:ext>
            </a:extLst>
          </p:cNvPr>
          <p:cNvSpPr/>
          <p:nvPr userDrawn="1"/>
        </p:nvSpPr>
        <p:spPr>
          <a:xfrm>
            <a:off x="721451" y="5037546"/>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10" name="Text Placeholder 19">
            <a:extLst>
              <a:ext uri="{FF2B5EF4-FFF2-40B4-BE49-F238E27FC236}">
                <a16:creationId xmlns:a16="http://schemas.microsoft.com/office/drawing/2014/main" id="{0F807EF3-2DDA-E0EF-2E08-C2401618892D}"/>
              </a:ext>
            </a:extLst>
          </p:cNvPr>
          <p:cNvSpPr>
            <a:spLocks noGrp="1"/>
          </p:cNvSpPr>
          <p:nvPr>
            <p:ph type="body" sz="quarter" idx="29" hasCustomPrompt="1"/>
          </p:nvPr>
        </p:nvSpPr>
        <p:spPr>
          <a:xfrm>
            <a:off x="1841500" y="5130639"/>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11" name="Oval 10">
            <a:extLst>
              <a:ext uri="{FF2B5EF4-FFF2-40B4-BE49-F238E27FC236}">
                <a16:creationId xmlns:a16="http://schemas.microsoft.com/office/drawing/2014/main" id="{4EF0E09E-1602-CBD1-F802-8B8F8FC1FD43}"/>
              </a:ext>
            </a:extLst>
          </p:cNvPr>
          <p:cNvSpPr/>
          <p:nvPr userDrawn="1"/>
        </p:nvSpPr>
        <p:spPr>
          <a:xfrm>
            <a:off x="905032" y="5228159"/>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12" name="Text Placeholder 26">
            <a:extLst>
              <a:ext uri="{FF2B5EF4-FFF2-40B4-BE49-F238E27FC236}">
                <a16:creationId xmlns:a16="http://schemas.microsoft.com/office/drawing/2014/main" id="{C7B67CBB-D405-1BBB-E71D-8593A0797357}"/>
              </a:ext>
            </a:extLst>
          </p:cNvPr>
          <p:cNvSpPr>
            <a:spLocks noGrp="1"/>
          </p:cNvSpPr>
          <p:nvPr>
            <p:ph type="body" sz="quarter" idx="30" hasCustomPrompt="1"/>
          </p:nvPr>
        </p:nvSpPr>
        <p:spPr>
          <a:xfrm>
            <a:off x="1069825" y="5410817"/>
            <a:ext cx="423303" cy="359651"/>
          </a:xfrm>
        </p:spPr>
        <p:txBody>
          <a:bodyPr lIns="0" tIns="0" rIns="0" bIns="0" anchor="ctr" anchorCtr="0">
            <a:noAutofit/>
          </a:bodyPr>
          <a:lstStyle>
            <a:lvl1pPr marL="0" indent="0" algn="ctr">
              <a:buFontTx/>
              <a:buNone/>
              <a:defRPr sz="2400"/>
            </a:lvl1pPr>
          </a:lstStyle>
          <a:p>
            <a:pPr lvl="0"/>
            <a:r>
              <a:rPr lang="en-US" dirty="0"/>
              <a:t>#</a:t>
            </a:r>
            <a:endParaRPr lang="en-ZA" dirty="0"/>
          </a:p>
        </p:txBody>
      </p:sp>
    </p:spTree>
    <p:extLst>
      <p:ext uri="{BB962C8B-B14F-4D97-AF65-F5344CB8AC3E}">
        <p14:creationId xmlns:p14="http://schemas.microsoft.com/office/powerpoint/2010/main" val="1116219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Setting specific practices">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39FE8677-9AB2-6643-F25C-4E9AFE1A4C42}"/>
              </a:ext>
            </a:extLst>
          </p:cNvPr>
          <p:cNvSpPr/>
          <p:nvPr userDrawn="1"/>
        </p:nvSpPr>
        <p:spPr>
          <a:xfrm>
            <a:off x="721451" y="2362639"/>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1841500" y="2455732"/>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2" name="Oval 51">
            <a:extLst>
              <a:ext uri="{FF2B5EF4-FFF2-40B4-BE49-F238E27FC236}">
                <a16:creationId xmlns:a16="http://schemas.microsoft.com/office/drawing/2014/main" id="{34B28EBD-E152-11A3-5A1E-9D5D756087AA}"/>
              </a:ext>
            </a:extLst>
          </p:cNvPr>
          <p:cNvSpPr/>
          <p:nvPr userDrawn="1"/>
        </p:nvSpPr>
        <p:spPr>
          <a:xfrm>
            <a:off x="905032" y="2553252"/>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53" name="Text Placeholder 26">
            <a:extLst>
              <a:ext uri="{FF2B5EF4-FFF2-40B4-BE49-F238E27FC236}">
                <a16:creationId xmlns:a16="http://schemas.microsoft.com/office/drawing/2014/main" id="{8BB8D784-EE70-5DE1-D31D-160BBAB75E95}"/>
              </a:ext>
            </a:extLst>
          </p:cNvPr>
          <p:cNvSpPr>
            <a:spLocks noGrp="1"/>
          </p:cNvSpPr>
          <p:nvPr>
            <p:ph type="body" sz="quarter" idx="26" hasCustomPrompt="1"/>
          </p:nvPr>
        </p:nvSpPr>
        <p:spPr>
          <a:xfrm>
            <a:off x="1069825" y="2735910"/>
            <a:ext cx="423303" cy="359651"/>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3" name="Rectangle 2">
            <a:extLst>
              <a:ext uri="{FF2B5EF4-FFF2-40B4-BE49-F238E27FC236}">
                <a16:creationId xmlns:a16="http://schemas.microsoft.com/office/drawing/2014/main" id="{3383945D-352C-93A4-F1F0-72EB312C0CCD}"/>
              </a:ext>
            </a:extLst>
          </p:cNvPr>
          <p:cNvSpPr/>
          <p:nvPr userDrawn="1"/>
        </p:nvSpPr>
        <p:spPr>
          <a:xfrm>
            <a:off x="721451" y="3679351"/>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4" name="Text Placeholder 19">
            <a:extLst>
              <a:ext uri="{FF2B5EF4-FFF2-40B4-BE49-F238E27FC236}">
                <a16:creationId xmlns:a16="http://schemas.microsoft.com/office/drawing/2014/main" id="{C6C2E594-F926-D493-F441-AAFF9D9D3955}"/>
              </a:ext>
            </a:extLst>
          </p:cNvPr>
          <p:cNvSpPr>
            <a:spLocks noGrp="1"/>
          </p:cNvSpPr>
          <p:nvPr>
            <p:ph type="body" sz="quarter" idx="27" hasCustomPrompt="1"/>
          </p:nvPr>
        </p:nvSpPr>
        <p:spPr>
          <a:xfrm>
            <a:off x="1841500" y="3772444"/>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 name="Oval 5">
            <a:extLst>
              <a:ext uri="{FF2B5EF4-FFF2-40B4-BE49-F238E27FC236}">
                <a16:creationId xmlns:a16="http://schemas.microsoft.com/office/drawing/2014/main" id="{D36B1C18-8DB4-1B86-987B-12C1F5FD3D59}"/>
              </a:ext>
            </a:extLst>
          </p:cNvPr>
          <p:cNvSpPr/>
          <p:nvPr userDrawn="1"/>
        </p:nvSpPr>
        <p:spPr>
          <a:xfrm>
            <a:off x="905032" y="3869964"/>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8" name="Text Placeholder 26">
            <a:extLst>
              <a:ext uri="{FF2B5EF4-FFF2-40B4-BE49-F238E27FC236}">
                <a16:creationId xmlns:a16="http://schemas.microsoft.com/office/drawing/2014/main" id="{733BFF02-5545-B63E-0C75-8D38E99E516C}"/>
              </a:ext>
            </a:extLst>
          </p:cNvPr>
          <p:cNvSpPr>
            <a:spLocks noGrp="1"/>
          </p:cNvSpPr>
          <p:nvPr>
            <p:ph type="body" sz="quarter" idx="28" hasCustomPrompt="1"/>
          </p:nvPr>
        </p:nvSpPr>
        <p:spPr>
          <a:xfrm>
            <a:off x="1069825" y="4052622"/>
            <a:ext cx="423303" cy="359651"/>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9" name="Rectangle 8">
            <a:extLst>
              <a:ext uri="{FF2B5EF4-FFF2-40B4-BE49-F238E27FC236}">
                <a16:creationId xmlns:a16="http://schemas.microsoft.com/office/drawing/2014/main" id="{52BC6EC4-3347-1078-16AA-BB9E511382C2}"/>
              </a:ext>
            </a:extLst>
          </p:cNvPr>
          <p:cNvSpPr/>
          <p:nvPr userDrawn="1"/>
        </p:nvSpPr>
        <p:spPr>
          <a:xfrm>
            <a:off x="721451" y="5037546"/>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10" name="Text Placeholder 19">
            <a:extLst>
              <a:ext uri="{FF2B5EF4-FFF2-40B4-BE49-F238E27FC236}">
                <a16:creationId xmlns:a16="http://schemas.microsoft.com/office/drawing/2014/main" id="{0F807EF3-2DDA-E0EF-2E08-C2401618892D}"/>
              </a:ext>
            </a:extLst>
          </p:cNvPr>
          <p:cNvSpPr>
            <a:spLocks noGrp="1"/>
          </p:cNvSpPr>
          <p:nvPr>
            <p:ph type="body" sz="quarter" idx="29" hasCustomPrompt="1"/>
          </p:nvPr>
        </p:nvSpPr>
        <p:spPr>
          <a:xfrm>
            <a:off x="1841500" y="5130639"/>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11" name="Oval 10">
            <a:extLst>
              <a:ext uri="{FF2B5EF4-FFF2-40B4-BE49-F238E27FC236}">
                <a16:creationId xmlns:a16="http://schemas.microsoft.com/office/drawing/2014/main" id="{4EF0E09E-1602-CBD1-F802-8B8F8FC1FD43}"/>
              </a:ext>
            </a:extLst>
          </p:cNvPr>
          <p:cNvSpPr/>
          <p:nvPr userDrawn="1"/>
        </p:nvSpPr>
        <p:spPr>
          <a:xfrm>
            <a:off x="905032" y="5228159"/>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12" name="Text Placeholder 26">
            <a:extLst>
              <a:ext uri="{FF2B5EF4-FFF2-40B4-BE49-F238E27FC236}">
                <a16:creationId xmlns:a16="http://schemas.microsoft.com/office/drawing/2014/main" id="{C7B67CBB-D405-1BBB-E71D-8593A0797357}"/>
              </a:ext>
            </a:extLst>
          </p:cNvPr>
          <p:cNvSpPr>
            <a:spLocks noGrp="1"/>
          </p:cNvSpPr>
          <p:nvPr>
            <p:ph type="body" sz="quarter" idx="30" hasCustomPrompt="1"/>
          </p:nvPr>
        </p:nvSpPr>
        <p:spPr>
          <a:xfrm>
            <a:off x="1069825" y="5410817"/>
            <a:ext cx="423303" cy="359651"/>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13" name="TextBox 12">
            <a:extLst>
              <a:ext uri="{FF2B5EF4-FFF2-40B4-BE49-F238E27FC236}">
                <a16:creationId xmlns:a16="http://schemas.microsoft.com/office/drawing/2014/main" id="{D2A2F194-36BB-E3F9-4AA6-4A0B812536D1}"/>
              </a:ext>
            </a:extLst>
          </p:cNvPr>
          <p:cNvSpPr txBox="1"/>
          <p:nvPr userDrawn="1"/>
        </p:nvSpPr>
        <p:spPr>
          <a:xfrm>
            <a:off x="721451" y="594033"/>
            <a:ext cx="475542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3200" b="1" i="0" u="none" strike="noStrike" kern="1200" cap="none" spc="0" normalizeH="0" baseline="0" noProof="0" dirty="0">
                <a:ln>
                  <a:noFill/>
                </a:ln>
                <a:solidFill>
                  <a:srgbClr val="043673"/>
                </a:solidFill>
                <a:effectLst/>
                <a:uLnTx/>
                <a:uFillTx/>
                <a:latin typeface="Calibri"/>
                <a:ea typeface="+mn-ea"/>
                <a:cs typeface="+mn-cs"/>
              </a:rPr>
              <a:t>Are 1 or 2 groups willing to share their experiences? </a:t>
            </a:r>
          </a:p>
        </p:txBody>
      </p:sp>
      <p:grpSp>
        <p:nvGrpSpPr>
          <p:cNvPr id="14" name="Group 13">
            <a:extLst>
              <a:ext uri="{FF2B5EF4-FFF2-40B4-BE49-F238E27FC236}">
                <a16:creationId xmlns:a16="http://schemas.microsoft.com/office/drawing/2014/main" id="{18547FC9-13BD-495C-08B6-25E74C30FD2E}"/>
              </a:ext>
            </a:extLst>
          </p:cNvPr>
          <p:cNvGrpSpPr/>
          <p:nvPr userDrawn="1"/>
        </p:nvGrpSpPr>
        <p:grpSpPr>
          <a:xfrm>
            <a:off x="5476874" y="215454"/>
            <a:ext cx="6219825" cy="1460946"/>
            <a:chOff x="2533650" y="640901"/>
            <a:chExt cx="7124700" cy="1659089"/>
          </a:xfrm>
        </p:grpSpPr>
        <p:pic>
          <p:nvPicPr>
            <p:cNvPr id="15" name="Picture 14" descr="A group of people standing together&#10;&#10;Description automatically generated">
              <a:extLst>
                <a:ext uri="{FF2B5EF4-FFF2-40B4-BE49-F238E27FC236}">
                  <a16:creationId xmlns:a16="http://schemas.microsoft.com/office/drawing/2014/main" id="{4B15FA99-4439-FA5E-9FC4-A657B0C9F288}"/>
                </a:ext>
              </a:extLst>
            </p:cNvPr>
            <p:cNvPicPr>
              <a:picLocks noChangeAspect="1"/>
            </p:cNvPicPr>
            <p:nvPr/>
          </p:nvPicPr>
          <p:blipFill rotWithShape="1">
            <a:blip r:embed="rId2">
              <a:extLst>
                <a:ext uri="{28A0092B-C50C-407E-A947-70E740481C1C}">
                  <a14:useLocalDpi xmlns:a14="http://schemas.microsoft.com/office/drawing/2010/main" val="0"/>
                </a:ext>
              </a:extLst>
            </a:blip>
            <a:srcRect b="67058"/>
            <a:stretch/>
          </p:blipFill>
          <p:spPr>
            <a:xfrm>
              <a:off x="2533650" y="979806"/>
              <a:ext cx="7124700" cy="1320184"/>
            </a:xfrm>
            <a:prstGeom prst="rect">
              <a:avLst/>
            </a:prstGeom>
          </p:spPr>
        </p:pic>
        <p:sp>
          <p:nvSpPr>
            <p:cNvPr id="16" name="Speech Bubble: Rectangle with Corners Rounded 15">
              <a:extLst>
                <a:ext uri="{FF2B5EF4-FFF2-40B4-BE49-F238E27FC236}">
                  <a16:creationId xmlns:a16="http://schemas.microsoft.com/office/drawing/2014/main" id="{F6A70C18-2350-4AA7-1B07-D498F5A32F6C}"/>
                </a:ext>
              </a:extLst>
            </p:cNvPr>
            <p:cNvSpPr/>
            <p:nvPr/>
          </p:nvSpPr>
          <p:spPr>
            <a:xfrm>
              <a:off x="6927273" y="640901"/>
              <a:ext cx="803564" cy="529070"/>
            </a:xfrm>
            <a:prstGeom prst="wedgeRoundRectCallout">
              <a:avLst>
                <a:gd name="adj1" fmla="val -27730"/>
                <a:gd name="adj2" fmla="val 83449"/>
                <a:gd name="adj3" fmla="val 16667"/>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844686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etting specific practice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0DCEA31-15E6-26BF-4FC5-85B928E928D4}"/>
              </a:ext>
            </a:extLst>
          </p:cNvPr>
          <p:cNvSpPr/>
          <p:nvPr userDrawn="1"/>
        </p:nvSpPr>
        <p:spPr>
          <a:xfrm>
            <a:off x="721451" y="139484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14" name="Title 1">
            <a:extLst>
              <a:ext uri="{FF2B5EF4-FFF2-40B4-BE49-F238E27FC236}">
                <a16:creationId xmlns:a16="http://schemas.microsoft.com/office/drawing/2014/main" id="{00070B06-F647-769E-89E0-C17B90D9FCBC}"/>
              </a:ext>
            </a:extLst>
          </p:cNvPr>
          <p:cNvSpPr>
            <a:spLocks noGrp="1"/>
          </p:cNvSpPr>
          <p:nvPr>
            <p:ph type="title" hasCustomPrompt="1"/>
          </p:nvPr>
        </p:nvSpPr>
        <p:spPr>
          <a:xfrm>
            <a:off x="695325" y="188913"/>
            <a:ext cx="6982732" cy="1116012"/>
          </a:xfrm>
        </p:spPr>
        <p:txBody>
          <a:bodyPr anchor="ctr"/>
          <a:lstStyle>
            <a:lvl1pPr>
              <a:defRPr/>
            </a:lvl1pPr>
          </a:lstStyle>
          <a:p>
            <a:r>
              <a:rPr lang="en-ZA" dirty="0"/>
              <a:t>Consider your setting</a:t>
            </a:r>
          </a:p>
        </p:txBody>
      </p:sp>
      <p:pic>
        <p:nvPicPr>
          <p:cNvPr id="15" name="Picture 14">
            <a:extLst>
              <a:ext uri="{FF2B5EF4-FFF2-40B4-BE49-F238E27FC236}">
                <a16:creationId xmlns:a16="http://schemas.microsoft.com/office/drawing/2014/main" id="{C5528F3E-AF92-3AA1-B012-219AA2FA0C02}"/>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8106187" y="193751"/>
            <a:ext cx="1058027" cy="1048697"/>
          </a:xfrm>
          <a:prstGeom prst="rect">
            <a:avLst/>
          </a:prstGeom>
        </p:spPr>
      </p:pic>
      <p:sp>
        <p:nvSpPr>
          <p:cNvPr id="16" name="Rectangle 15">
            <a:extLst>
              <a:ext uri="{FF2B5EF4-FFF2-40B4-BE49-F238E27FC236}">
                <a16:creationId xmlns:a16="http://schemas.microsoft.com/office/drawing/2014/main" id="{67C4E876-5C02-925F-52DC-8B83EB14D73D}"/>
              </a:ext>
            </a:extLst>
          </p:cNvPr>
          <p:cNvSpPr/>
          <p:nvPr userDrawn="1"/>
        </p:nvSpPr>
        <p:spPr>
          <a:xfrm>
            <a:off x="721451" y="2362639"/>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17" name="Text Placeholder 19">
            <a:extLst>
              <a:ext uri="{FF2B5EF4-FFF2-40B4-BE49-F238E27FC236}">
                <a16:creationId xmlns:a16="http://schemas.microsoft.com/office/drawing/2014/main" id="{0BD7F671-4BCD-C0B8-4D50-7D319D93A6A6}"/>
              </a:ext>
            </a:extLst>
          </p:cNvPr>
          <p:cNvSpPr>
            <a:spLocks noGrp="1"/>
          </p:cNvSpPr>
          <p:nvPr>
            <p:ph type="body" sz="quarter" idx="25" hasCustomPrompt="1"/>
          </p:nvPr>
        </p:nvSpPr>
        <p:spPr>
          <a:xfrm>
            <a:off x="1841500" y="2455732"/>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18" name="Oval 17">
            <a:extLst>
              <a:ext uri="{FF2B5EF4-FFF2-40B4-BE49-F238E27FC236}">
                <a16:creationId xmlns:a16="http://schemas.microsoft.com/office/drawing/2014/main" id="{EC88DB32-53D2-FD73-8363-82180F9B14A2}"/>
              </a:ext>
            </a:extLst>
          </p:cNvPr>
          <p:cNvSpPr/>
          <p:nvPr userDrawn="1"/>
        </p:nvSpPr>
        <p:spPr>
          <a:xfrm>
            <a:off x="905032" y="2553252"/>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19" name="Text Placeholder 26">
            <a:extLst>
              <a:ext uri="{FF2B5EF4-FFF2-40B4-BE49-F238E27FC236}">
                <a16:creationId xmlns:a16="http://schemas.microsoft.com/office/drawing/2014/main" id="{EA7F5AED-5C15-8D06-D248-4869960F4395}"/>
              </a:ext>
            </a:extLst>
          </p:cNvPr>
          <p:cNvSpPr>
            <a:spLocks noGrp="1"/>
          </p:cNvSpPr>
          <p:nvPr>
            <p:ph type="body" sz="quarter" idx="26" hasCustomPrompt="1"/>
          </p:nvPr>
        </p:nvSpPr>
        <p:spPr>
          <a:xfrm>
            <a:off x="1069825" y="2735910"/>
            <a:ext cx="423303" cy="359651"/>
          </a:xfrm>
        </p:spPr>
        <p:txBody>
          <a:bodyPr lIns="0" tIns="0" rIns="0" bIns="0" anchor="ctr" anchorCtr="0">
            <a:noAutofit/>
          </a:bodyPr>
          <a:lstStyle>
            <a:lvl1pPr marL="0" indent="0" algn="ctr">
              <a:buFontTx/>
              <a:buNone/>
              <a:defRPr sz="2400"/>
            </a:lvl1pPr>
          </a:lstStyle>
          <a:p>
            <a:pPr lvl="0"/>
            <a:r>
              <a:rPr lang="en-US" dirty="0"/>
              <a:t>1</a:t>
            </a:r>
            <a:endParaRPr lang="en-ZA" dirty="0"/>
          </a:p>
        </p:txBody>
      </p:sp>
      <p:sp>
        <p:nvSpPr>
          <p:cNvPr id="20" name="TextBox 19">
            <a:extLst>
              <a:ext uri="{FF2B5EF4-FFF2-40B4-BE49-F238E27FC236}">
                <a16:creationId xmlns:a16="http://schemas.microsoft.com/office/drawing/2014/main" id="{94E096E9-8896-F75E-0738-DDC7FFF66D58}"/>
              </a:ext>
            </a:extLst>
          </p:cNvPr>
          <p:cNvSpPr txBox="1"/>
          <p:nvPr userDrawn="1"/>
        </p:nvSpPr>
        <p:spPr>
          <a:xfrm>
            <a:off x="839787" y="1498600"/>
            <a:ext cx="10426161"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43673"/>
                </a:solidFill>
                <a:effectLst/>
                <a:uLnTx/>
                <a:uFillTx/>
                <a:latin typeface="Calibri"/>
                <a:ea typeface="+mn-ea"/>
                <a:cs typeface="+mn-cs"/>
              </a:rPr>
              <a:t>Turn to someone sitting close to you and share what it is like in your setting: </a:t>
            </a:r>
          </a:p>
          <a:p>
            <a:endParaRPr lang="en-ZA" dirty="0"/>
          </a:p>
        </p:txBody>
      </p:sp>
      <p:sp>
        <p:nvSpPr>
          <p:cNvPr id="21" name="Rectangle 20">
            <a:extLst>
              <a:ext uri="{FF2B5EF4-FFF2-40B4-BE49-F238E27FC236}">
                <a16:creationId xmlns:a16="http://schemas.microsoft.com/office/drawing/2014/main" id="{F0EBF7CE-57C2-CC99-6CAA-B934DD5A934E}"/>
              </a:ext>
            </a:extLst>
          </p:cNvPr>
          <p:cNvSpPr/>
          <p:nvPr userDrawn="1"/>
        </p:nvSpPr>
        <p:spPr>
          <a:xfrm>
            <a:off x="721451" y="3679351"/>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22" name="Text Placeholder 19">
            <a:extLst>
              <a:ext uri="{FF2B5EF4-FFF2-40B4-BE49-F238E27FC236}">
                <a16:creationId xmlns:a16="http://schemas.microsoft.com/office/drawing/2014/main" id="{E6104ABF-4DA7-3B93-2F4A-354504E0B445}"/>
              </a:ext>
            </a:extLst>
          </p:cNvPr>
          <p:cNvSpPr>
            <a:spLocks noGrp="1"/>
          </p:cNvSpPr>
          <p:nvPr>
            <p:ph type="body" sz="quarter" idx="27" hasCustomPrompt="1"/>
          </p:nvPr>
        </p:nvSpPr>
        <p:spPr>
          <a:xfrm>
            <a:off x="1841500" y="3772444"/>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23" name="Oval 22">
            <a:extLst>
              <a:ext uri="{FF2B5EF4-FFF2-40B4-BE49-F238E27FC236}">
                <a16:creationId xmlns:a16="http://schemas.microsoft.com/office/drawing/2014/main" id="{48EECAA1-1191-E5D5-B856-FAB4DAB90861}"/>
              </a:ext>
            </a:extLst>
          </p:cNvPr>
          <p:cNvSpPr/>
          <p:nvPr userDrawn="1"/>
        </p:nvSpPr>
        <p:spPr>
          <a:xfrm>
            <a:off x="905032" y="3869964"/>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24" name="Text Placeholder 26">
            <a:extLst>
              <a:ext uri="{FF2B5EF4-FFF2-40B4-BE49-F238E27FC236}">
                <a16:creationId xmlns:a16="http://schemas.microsoft.com/office/drawing/2014/main" id="{73573886-834E-17EC-2330-AA7C1A16B5BB}"/>
              </a:ext>
            </a:extLst>
          </p:cNvPr>
          <p:cNvSpPr>
            <a:spLocks noGrp="1"/>
          </p:cNvSpPr>
          <p:nvPr>
            <p:ph type="body" sz="quarter" idx="28" hasCustomPrompt="1"/>
          </p:nvPr>
        </p:nvSpPr>
        <p:spPr>
          <a:xfrm>
            <a:off x="1069825" y="4052622"/>
            <a:ext cx="423303" cy="359651"/>
          </a:xfrm>
        </p:spPr>
        <p:txBody>
          <a:bodyPr lIns="0" tIns="0" rIns="0" bIns="0" anchor="ctr" anchorCtr="0">
            <a:noAutofit/>
          </a:bodyPr>
          <a:lstStyle>
            <a:lvl1pPr marL="0" indent="0" algn="ctr">
              <a:buFontTx/>
              <a:buNone/>
              <a:defRPr sz="2400"/>
            </a:lvl1pPr>
          </a:lstStyle>
          <a:p>
            <a:pPr lvl="0"/>
            <a:r>
              <a:rPr lang="en-ZA" dirty="0"/>
              <a:t>2</a:t>
            </a:r>
          </a:p>
        </p:txBody>
      </p:sp>
      <p:sp>
        <p:nvSpPr>
          <p:cNvPr id="25" name="Rectangle 24">
            <a:extLst>
              <a:ext uri="{FF2B5EF4-FFF2-40B4-BE49-F238E27FC236}">
                <a16:creationId xmlns:a16="http://schemas.microsoft.com/office/drawing/2014/main" id="{9D3D43AA-0C35-0A90-6F06-857C3484A1B2}"/>
              </a:ext>
            </a:extLst>
          </p:cNvPr>
          <p:cNvSpPr/>
          <p:nvPr userDrawn="1"/>
        </p:nvSpPr>
        <p:spPr>
          <a:xfrm>
            <a:off x="721451" y="5037546"/>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26" name="Text Placeholder 19">
            <a:extLst>
              <a:ext uri="{FF2B5EF4-FFF2-40B4-BE49-F238E27FC236}">
                <a16:creationId xmlns:a16="http://schemas.microsoft.com/office/drawing/2014/main" id="{0686FA90-5A45-E19E-D3B3-A8A5F3A60EAD}"/>
              </a:ext>
            </a:extLst>
          </p:cNvPr>
          <p:cNvSpPr>
            <a:spLocks noGrp="1"/>
          </p:cNvSpPr>
          <p:nvPr>
            <p:ph type="body" sz="quarter" idx="29" hasCustomPrompt="1"/>
          </p:nvPr>
        </p:nvSpPr>
        <p:spPr>
          <a:xfrm>
            <a:off x="1841500" y="5130639"/>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27" name="Oval 26">
            <a:extLst>
              <a:ext uri="{FF2B5EF4-FFF2-40B4-BE49-F238E27FC236}">
                <a16:creationId xmlns:a16="http://schemas.microsoft.com/office/drawing/2014/main" id="{B2BCBF0A-7232-C7C8-7884-8174240EF41A}"/>
              </a:ext>
            </a:extLst>
          </p:cNvPr>
          <p:cNvSpPr/>
          <p:nvPr userDrawn="1"/>
        </p:nvSpPr>
        <p:spPr>
          <a:xfrm>
            <a:off x="905032" y="5228159"/>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28" name="Text Placeholder 26">
            <a:extLst>
              <a:ext uri="{FF2B5EF4-FFF2-40B4-BE49-F238E27FC236}">
                <a16:creationId xmlns:a16="http://schemas.microsoft.com/office/drawing/2014/main" id="{1EE71F76-54B1-9CC3-8062-5E360F32C27B}"/>
              </a:ext>
            </a:extLst>
          </p:cNvPr>
          <p:cNvSpPr>
            <a:spLocks noGrp="1"/>
          </p:cNvSpPr>
          <p:nvPr>
            <p:ph type="body" sz="quarter" idx="30" hasCustomPrompt="1"/>
          </p:nvPr>
        </p:nvSpPr>
        <p:spPr>
          <a:xfrm>
            <a:off x="1069825" y="5410817"/>
            <a:ext cx="423303" cy="359651"/>
          </a:xfrm>
        </p:spPr>
        <p:txBody>
          <a:bodyPr lIns="0" tIns="0" rIns="0" bIns="0" anchor="ctr" anchorCtr="0">
            <a:noAutofit/>
          </a:bodyPr>
          <a:lstStyle>
            <a:lvl1pPr marL="0" indent="0" algn="ctr">
              <a:buFontTx/>
              <a:buNone/>
              <a:defRPr sz="2400"/>
            </a:lvl1pPr>
          </a:lstStyle>
          <a:p>
            <a:pPr lvl="0"/>
            <a:r>
              <a:rPr lang="en-US" dirty="0"/>
              <a:t>3</a:t>
            </a:r>
            <a:endParaRPr lang="en-ZA" dirty="0"/>
          </a:p>
        </p:txBody>
      </p:sp>
      <p:pic>
        <p:nvPicPr>
          <p:cNvPr id="29" name="Picture 28">
            <a:extLst>
              <a:ext uri="{FF2B5EF4-FFF2-40B4-BE49-F238E27FC236}">
                <a16:creationId xmlns:a16="http://schemas.microsoft.com/office/drawing/2014/main" id="{4071E47A-2B52-2757-B8D0-95640E1A68C6}"/>
              </a:ext>
            </a:extLst>
          </p:cNvPr>
          <p:cNvPicPr>
            <a:picLocks noChangeAspect="1"/>
          </p:cNvPicPr>
          <p:nvPr userDrawn="1"/>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9942391" y="182949"/>
            <a:ext cx="1409822" cy="1131668"/>
          </a:xfrm>
          <a:prstGeom prst="rect">
            <a:avLst/>
          </a:prstGeom>
        </p:spPr>
      </p:pic>
    </p:spTree>
    <p:extLst>
      <p:ext uri="{BB962C8B-B14F-4D97-AF65-F5344CB8AC3E}">
        <p14:creationId xmlns:p14="http://schemas.microsoft.com/office/powerpoint/2010/main" val="580682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5154-7B6C-8662-F8C2-7D6B1645CD78}"/>
              </a:ext>
            </a:extLst>
          </p:cNvPr>
          <p:cNvSpPr>
            <a:spLocks noGrp="1"/>
          </p:cNvSpPr>
          <p:nvPr>
            <p:ph type="title"/>
          </p:nvPr>
        </p:nvSpPr>
        <p:spPr>
          <a:xfrm>
            <a:off x="695325" y="188913"/>
            <a:ext cx="9397581" cy="1116012"/>
          </a:xfrm>
          <a:prstGeom prst="rect">
            <a:avLst/>
          </a:prstGeom>
        </p:spPr>
        <p:txBody>
          <a:bodyPr vert="horz" lIns="91440" tIns="45720" rIns="91440" bIns="45720" rtlCol="0" anchor="ctr">
            <a:normAutofit/>
          </a:bodyPr>
          <a:lstStyle/>
          <a:p>
            <a:r>
              <a:rPr lang="en-US" dirty="0"/>
              <a:t>EDIT MASTER TITLE STYLE</a:t>
            </a:r>
            <a:endParaRPr lang="en-ZA" dirty="0"/>
          </a:p>
        </p:txBody>
      </p:sp>
      <p:sp>
        <p:nvSpPr>
          <p:cNvPr id="17" name="Rectangle 16">
            <a:extLst>
              <a:ext uri="{FF2B5EF4-FFF2-40B4-BE49-F238E27FC236}">
                <a16:creationId xmlns:a16="http://schemas.microsoft.com/office/drawing/2014/main" id="{CBD46552-B875-3B3E-6034-EB77DE71A9A7}"/>
              </a:ext>
            </a:extLst>
          </p:cNvPr>
          <p:cNvSpPr/>
          <p:nvPr userDrawn="1"/>
        </p:nvSpPr>
        <p:spPr>
          <a:xfrm rot="5400000">
            <a:off x="6046397" y="712398"/>
            <a:ext cx="99203" cy="12192002"/>
          </a:xfrm>
          <a:prstGeom prst="rect">
            <a:avLst/>
          </a:prstGeom>
          <a:solidFill>
            <a:srgbClr val="043673"/>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F29980CF-E4C4-8C3D-4CF8-27254F1D0F36}"/>
              </a:ext>
            </a:extLst>
          </p:cNvPr>
          <p:cNvSpPr/>
          <p:nvPr userDrawn="1"/>
        </p:nvSpPr>
        <p:spPr>
          <a:xfrm rot="5400000" flipH="1">
            <a:off x="6059733" y="644463"/>
            <a:ext cx="53486" cy="12192000"/>
          </a:xfrm>
          <a:prstGeom prst="rect">
            <a:avLst/>
          </a:prstGeom>
          <a:solidFill>
            <a:srgbClr val="FCB814"/>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Text Placeholder 8">
            <a:extLst>
              <a:ext uri="{FF2B5EF4-FFF2-40B4-BE49-F238E27FC236}">
                <a16:creationId xmlns:a16="http://schemas.microsoft.com/office/drawing/2014/main" id="{C290415E-484D-F8DE-C563-21FD4D303041}"/>
              </a:ext>
            </a:extLst>
          </p:cNvPr>
          <p:cNvSpPr>
            <a:spLocks noGrp="1"/>
          </p:cNvSpPr>
          <p:nvPr>
            <p:ph type="body" idx="1"/>
          </p:nvPr>
        </p:nvSpPr>
        <p:spPr>
          <a:xfrm>
            <a:off x="695325" y="1376363"/>
            <a:ext cx="10656888" cy="450056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 </a:t>
            </a:r>
          </a:p>
          <a:p>
            <a:pPr lvl="3"/>
            <a:r>
              <a:rPr lang="en-US" dirty="0"/>
              <a:t>Fifth level </a:t>
            </a:r>
          </a:p>
        </p:txBody>
      </p:sp>
    </p:spTree>
    <p:extLst>
      <p:ext uri="{BB962C8B-B14F-4D97-AF65-F5344CB8AC3E}">
        <p14:creationId xmlns:p14="http://schemas.microsoft.com/office/powerpoint/2010/main" val="735224025"/>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83" r:id="rId3"/>
    <p:sldLayoutId id="2147483682" r:id="rId4"/>
    <p:sldLayoutId id="2147483685" r:id="rId5"/>
    <p:sldLayoutId id="2147483693" r:id="rId6"/>
    <p:sldLayoutId id="2147483690" r:id="rId7"/>
    <p:sldLayoutId id="2147483694" r:id="rId8"/>
    <p:sldLayoutId id="2147483691" r:id="rId9"/>
    <p:sldLayoutId id="2147483692" r:id="rId10"/>
    <p:sldLayoutId id="2147483687" r:id="rId11"/>
    <p:sldLayoutId id="2147483662" r:id="rId12"/>
    <p:sldLayoutId id="2147483664" r:id="rId13"/>
    <p:sldLayoutId id="2147483665" r:id="rId14"/>
    <p:sldLayoutId id="2147483672" r:id="rId15"/>
    <p:sldLayoutId id="2147483689" r:id="rId16"/>
    <p:sldLayoutId id="2147483688" r:id="rId17"/>
    <p:sldLayoutId id="2147483677" r:id="rId18"/>
    <p:sldLayoutId id="2147483686" r:id="rId19"/>
    <p:sldLayoutId id="2147483680" r:id="rId20"/>
    <p:sldLayoutId id="2147483666" r:id="rId21"/>
    <p:sldLayoutId id="2147483667" r:id="rId22"/>
  </p:sldLayoutIdLst>
  <p:txStyles>
    <p:titleStyle>
      <a:lvl1pPr algn="l" defTabSz="914400" rtl="0" eaLnBrk="1" latinLnBrk="0" hangingPunct="1">
        <a:lnSpc>
          <a:spcPct val="90000"/>
        </a:lnSpc>
        <a:spcBef>
          <a:spcPct val="0"/>
        </a:spcBef>
        <a:buNone/>
        <a:defRPr sz="4000" b="1" kern="1200" spc="-20" baseline="0">
          <a:solidFill>
            <a:srgbClr val="043673"/>
          </a:solidFill>
          <a:latin typeface="+mn-lt"/>
          <a:ea typeface="+mj-ea"/>
          <a:cs typeface="Helvetica" panose="020B0604020202020204" pitchFamily="34" charset="0"/>
        </a:defRPr>
      </a:lvl1pPr>
    </p:titleStyle>
    <p:bodyStyle>
      <a:lvl1pPr marL="228600" indent="-228600" algn="l" defTabSz="914400" rtl="0" eaLnBrk="1" latinLnBrk="0" hangingPunct="1">
        <a:lnSpc>
          <a:spcPct val="100000"/>
        </a:lnSpc>
        <a:spcBef>
          <a:spcPts val="0"/>
        </a:spcBef>
        <a:buFont typeface="Arial" panose="020B0604020202020204" pitchFamily="34" charset="0"/>
        <a:buChar char="•"/>
        <a:defRPr sz="2600" b="0" kern="1200">
          <a:solidFill>
            <a:schemeClr val="tx1"/>
          </a:solidFill>
          <a:latin typeface="+mn-lt"/>
          <a:ea typeface="+mn-ea"/>
          <a:cs typeface="+mn-cs"/>
        </a:defRPr>
      </a:lvl1pPr>
      <a:lvl2pPr marL="449263" indent="-182563" algn="l" defTabSz="914400" rtl="0" eaLnBrk="1" latinLnBrk="0" hangingPunct="1">
        <a:lnSpc>
          <a:spcPct val="100000"/>
        </a:lnSpc>
        <a:spcBef>
          <a:spcPts val="0"/>
        </a:spcBef>
        <a:buFont typeface="Abadi" panose="020B0604020104020204" pitchFamily="34" charset="0"/>
        <a:buChar char="-"/>
        <a:defRPr lang="en-US" sz="2200" b="0" kern="1200" dirty="0" err="1" smtClean="0">
          <a:ln>
            <a:noFill/>
          </a:ln>
          <a:solidFill>
            <a:schemeClr val="tx2">
              <a:lumMod val="50000"/>
            </a:schemeClr>
          </a:solidFill>
          <a:effectLst/>
          <a:latin typeface="+mn-lt"/>
          <a:ea typeface="+mn-ea"/>
          <a:cs typeface="+mn-cs"/>
        </a:defRPr>
      </a:lvl2pPr>
      <a:lvl3pPr marL="630238" indent="-180975" algn="l" defTabSz="914400" rtl="0" eaLnBrk="1" latinLnBrk="0" hangingPunct="1">
        <a:lnSpc>
          <a:spcPct val="100000"/>
        </a:lnSpc>
        <a:spcBef>
          <a:spcPts val="0"/>
        </a:spcBef>
        <a:buFont typeface="Calibri" panose="020F0502020204030204" pitchFamily="34" charset="0"/>
        <a:buChar char="›"/>
        <a:defRPr sz="2000" b="0" kern="1200">
          <a:ln>
            <a:noFill/>
          </a:ln>
          <a:solidFill>
            <a:schemeClr val="tx2">
              <a:lumMod val="50000"/>
            </a:schemeClr>
          </a:solidFill>
          <a:latin typeface="+mn-lt"/>
          <a:ea typeface="+mn-ea"/>
          <a:cs typeface="+mn-cs"/>
        </a:defRPr>
      </a:lvl3pPr>
      <a:lvl4pPr marL="801688" indent="-171450" algn="l" defTabSz="914400" rtl="0" eaLnBrk="1" latinLnBrk="0" hangingPunct="1">
        <a:lnSpc>
          <a:spcPct val="100000"/>
        </a:lnSpc>
        <a:spcBef>
          <a:spcPts val="0"/>
        </a:spcBef>
        <a:buFont typeface="Wingdings" panose="05000000000000000000" pitchFamily="2" charset="2"/>
        <a:buChar char="§"/>
        <a:defRPr sz="1600" b="0" kern="1200">
          <a:ln>
            <a:noFill/>
          </a:ln>
          <a:solidFill>
            <a:srgbClr val="326BB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9" userDrawn="1">
          <p15:clr>
            <a:srgbClr val="F26B43"/>
          </p15:clr>
        </p15:guide>
        <p15:guide id="2" pos="438" userDrawn="1">
          <p15:clr>
            <a:srgbClr val="F26B43"/>
          </p15:clr>
        </p15:guide>
        <p15:guide id="3" pos="7151" userDrawn="1">
          <p15:clr>
            <a:srgbClr val="F26B43"/>
          </p15:clr>
        </p15:guide>
        <p15:guide id="4" orient="horz" pos="822" userDrawn="1">
          <p15:clr>
            <a:srgbClr val="F26B43"/>
          </p15:clr>
        </p15:guide>
        <p15:guide id="5" orient="horz" pos="867" userDrawn="1">
          <p15:clr>
            <a:srgbClr val="F26B43"/>
          </p15:clr>
        </p15:guide>
        <p15:guide id="6" orient="horz" pos="3702" userDrawn="1">
          <p15:clr>
            <a:srgbClr val="F26B43"/>
          </p15:clr>
        </p15:guide>
        <p15:guide id="8" orient="horz" pos="4247"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18" Type="http://schemas.openxmlformats.org/officeDocument/2006/relationships/image" Target="../media/image34.png"/><Relationship Id="rId3" Type="http://schemas.openxmlformats.org/officeDocument/2006/relationships/image" Target="../media/image19.png"/><Relationship Id="rId21" Type="http://schemas.openxmlformats.org/officeDocument/2006/relationships/image" Target="../media/image36.svg"/><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33.svg"/><Relationship Id="rId2" Type="http://schemas.openxmlformats.org/officeDocument/2006/relationships/notesSlide" Target="../notesSlides/notesSlide12.xml"/><Relationship Id="rId16" Type="http://schemas.openxmlformats.org/officeDocument/2006/relationships/image" Target="../media/image32.png"/><Relationship Id="rId20" Type="http://schemas.openxmlformats.org/officeDocument/2006/relationships/image" Target="../media/image35.png"/><Relationship Id="rId1" Type="http://schemas.openxmlformats.org/officeDocument/2006/relationships/slideLayout" Target="../slideLayouts/slideLayout21.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png"/><Relationship Id="rId10" Type="http://schemas.openxmlformats.org/officeDocument/2006/relationships/image" Target="../media/image26.png"/><Relationship Id="rId19" Type="http://schemas.microsoft.com/office/2007/relationships/hdphoto" Target="../media/hdphoto4.wdp"/><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18" Type="http://schemas.openxmlformats.org/officeDocument/2006/relationships/image" Target="../media/image34.png"/><Relationship Id="rId3" Type="http://schemas.openxmlformats.org/officeDocument/2006/relationships/image" Target="../media/image19.png"/><Relationship Id="rId21" Type="http://schemas.openxmlformats.org/officeDocument/2006/relationships/image" Target="../media/image36.svg"/><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33.svg"/><Relationship Id="rId2" Type="http://schemas.openxmlformats.org/officeDocument/2006/relationships/notesSlide" Target="../notesSlides/notesSlide13.xml"/><Relationship Id="rId16" Type="http://schemas.openxmlformats.org/officeDocument/2006/relationships/image" Target="../media/image32.png"/><Relationship Id="rId20" Type="http://schemas.openxmlformats.org/officeDocument/2006/relationships/image" Target="../media/image35.png"/><Relationship Id="rId1" Type="http://schemas.openxmlformats.org/officeDocument/2006/relationships/slideLayout" Target="../slideLayouts/slideLayout21.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png"/><Relationship Id="rId10" Type="http://schemas.openxmlformats.org/officeDocument/2006/relationships/image" Target="../media/image26.png"/><Relationship Id="rId19" Type="http://schemas.microsoft.com/office/2007/relationships/hdphoto" Target="../media/hdphoto4.wdp"/><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18" Type="http://schemas.openxmlformats.org/officeDocument/2006/relationships/image" Target="../media/image34.png"/><Relationship Id="rId3" Type="http://schemas.openxmlformats.org/officeDocument/2006/relationships/image" Target="../media/image19.png"/><Relationship Id="rId21" Type="http://schemas.openxmlformats.org/officeDocument/2006/relationships/image" Target="../media/image36.svg"/><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33.svg"/><Relationship Id="rId2" Type="http://schemas.openxmlformats.org/officeDocument/2006/relationships/notesSlide" Target="../notesSlides/notesSlide14.xml"/><Relationship Id="rId16" Type="http://schemas.openxmlformats.org/officeDocument/2006/relationships/image" Target="../media/image32.png"/><Relationship Id="rId20" Type="http://schemas.openxmlformats.org/officeDocument/2006/relationships/image" Target="../media/image35.png"/><Relationship Id="rId1" Type="http://schemas.openxmlformats.org/officeDocument/2006/relationships/slideLayout" Target="../slideLayouts/slideLayout21.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png"/><Relationship Id="rId10" Type="http://schemas.openxmlformats.org/officeDocument/2006/relationships/image" Target="../media/image26.png"/><Relationship Id="rId19" Type="http://schemas.microsoft.com/office/2007/relationships/hdphoto" Target="../media/hdphoto4.wdp"/><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16.tiff"/><Relationship Id="rId5" Type="http://schemas.openxmlformats.org/officeDocument/2006/relationships/image" Target="../media/image40.tiff"/><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3.png"/><Relationship Id="rId18" Type="http://schemas.openxmlformats.org/officeDocument/2006/relationships/image" Target="../media/image58.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svg"/><Relationship Id="rId17" Type="http://schemas.openxmlformats.org/officeDocument/2006/relationships/image" Target="../media/image57.svg"/><Relationship Id="rId2" Type="http://schemas.openxmlformats.org/officeDocument/2006/relationships/notesSlide" Target="../notesSlides/notesSlide23.xml"/><Relationship Id="rId16" Type="http://schemas.openxmlformats.org/officeDocument/2006/relationships/image" Target="../media/image56.png"/><Relationship Id="rId1" Type="http://schemas.openxmlformats.org/officeDocument/2006/relationships/slideLayout" Target="../slideLayouts/slideLayout12.xml"/><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 Id="rId14" Type="http://schemas.openxmlformats.org/officeDocument/2006/relationships/image" Target="../media/image54.svg"/></Relationships>
</file>

<file path=ppt/slides/_rels/slide24.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68.png"/><Relationship Id="rId18" Type="http://schemas.openxmlformats.org/officeDocument/2006/relationships/image" Target="../media/image73.svg"/><Relationship Id="rId3" Type="http://schemas.openxmlformats.org/officeDocument/2006/relationships/image" Target="../media/image59.png"/><Relationship Id="rId7" Type="http://schemas.openxmlformats.org/officeDocument/2006/relationships/image" Target="../media/image62.png"/><Relationship Id="rId12" Type="http://schemas.openxmlformats.org/officeDocument/2006/relationships/image" Target="../media/image67.svg"/><Relationship Id="rId17" Type="http://schemas.openxmlformats.org/officeDocument/2006/relationships/image" Target="../media/image72.png"/><Relationship Id="rId2" Type="http://schemas.openxmlformats.org/officeDocument/2006/relationships/notesSlide" Target="../notesSlides/notesSlide24.xml"/><Relationship Id="rId16" Type="http://schemas.openxmlformats.org/officeDocument/2006/relationships/image" Target="../media/image71.svg"/><Relationship Id="rId1" Type="http://schemas.openxmlformats.org/officeDocument/2006/relationships/slideLayout" Target="../slideLayouts/slideLayout12.xml"/><Relationship Id="rId6" Type="http://schemas.microsoft.com/office/2007/relationships/hdphoto" Target="../media/hdphoto5.wdp"/><Relationship Id="rId11" Type="http://schemas.openxmlformats.org/officeDocument/2006/relationships/image" Target="../media/image66.png"/><Relationship Id="rId5" Type="http://schemas.openxmlformats.org/officeDocument/2006/relationships/image" Target="../media/image61.png"/><Relationship Id="rId15" Type="http://schemas.openxmlformats.org/officeDocument/2006/relationships/image" Target="../media/image70.png"/><Relationship Id="rId10" Type="http://schemas.openxmlformats.org/officeDocument/2006/relationships/image" Target="../media/image65.svg"/><Relationship Id="rId4" Type="http://schemas.openxmlformats.org/officeDocument/2006/relationships/image" Target="../media/image60.svg"/><Relationship Id="rId9" Type="http://schemas.openxmlformats.org/officeDocument/2006/relationships/image" Target="../media/image64.png"/><Relationship Id="rId14" Type="http://schemas.openxmlformats.org/officeDocument/2006/relationships/image" Target="../media/image69.svg"/></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710.png"/><Relationship Id="rId4" Type="http://schemas.openxmlformats.org/officeDocument/2006/relationships/customXml" Target="../ink/ink1.xml"/></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710.png"/><Relationship Id="rId4" Type="http://schemas.openxmlformats.org/officeDocument/2006/relationships/customXml" Target="../ink/ink2.xml"/></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50.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customXml" Target="../ink/ink4.xml"/><Relationship Id="rId5" Type="http://schemas.openxmlformats.org/officeDocument/2006/relationships/image" Target="../media/image740.png"/><Relationship Id="rId4" Type="http://schemas.openxmlformats.org/officeDocument/2006/relationships/customXml" Target="../ink/ink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1.xml"/><Relationship Id="rId1" Type="http://schemas.openxmlformats.org/officeDocument/2006/relationships/slideLayout" Target="../slideLayouts/slideLayout21.xml"/><Relationship Id="rId5" Type="http://schemas.openxmlformats.org/officeDocument/2006/relationships/image" Target="../media/image80.png"/><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82.svg"/></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84.sv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sv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5.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3.png"/><Relationship Id="rId3" Type="http://schemas.openxmlformats.org/officeDocument/2006/relationships/image" Target="../media/image89.png"/><Relationship Id="rId7" Type="http://schemas.openxmlformats.org/officeDocument/2006/relationships/customXml" Target="../ink/ink6.xml"/><Relationship Id="rId12" Type="http://schemas.openxmlformats.org/officeDocument/2006/relationships/customXml" Target="../ink/ink9.xml"/><Relationship Id="rId2" Type="http://schemas.openxmlformats.org/officeDocument/2006/relationships/notesSlide" Target="../notesSlides/notesSlide38.xml"/><Relationship Id="rId1" Type="http://schemas.openxmlformats.org/officeDocument/2006/relationships/slideLayout" Target="../slideLayouts/slideLayout17.xml"/><Relationship Id="rId6" Type="http://schemas.openxmlformats.org/officeDocument/2006/relationships/image" Target="../media/image900.png"/><Relationship Id="rId11" Type="http://schemas.openxmlformats.org/officeDocument/2006/relationships/image" Target="../media/image92.png"/><Relationship Id="rId5" Type="http://schemas.openxmlformats.org/officeDocument/2006/relationships/customXml" Target="../ink/ink5.xml"/><Relationship Id="rId10" Type="http://schemas.openxmlformats.org/officeDocument/2006/relationships/customXml" Target="../ink/ink8.xml"/><Relationship Id="rId4" Type="http://schemas.openxmlformats.org/officeDocument/2006/relationships/image" Target="../media/image90.png"/><Relationship Id="rId9" Type="http://schemas.openxmlformats.org/officeDocument/2006/relationships/customXml" Target="../ink/ink7.xml"/></Relationships>
</file>

<file path=ppt/slides/_rels/slide3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0.xml"/><Relationship Id="rId1" Type="http://schemas.openxmlformats.org/officeDocument/2006/relationships/slideLayout" Target="../slideLayouts/slideLayout17.xml"/><Relationship Id="rId4" Type="http://schemas.openxmlformats.org/officeDocument/2006/relationships/image" Target="../media/image94.png"/></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1.xml"/><Relationship Id="rId1" Type="http://schemas.openxmlformats.org/officeDocument/2006/relationships/slideLayout" Target="../slideLayouts/slideLayout17.xml"/><Relationship Id="rId6" Type="http://schemas.openxmlformats.org/officeDocument/2006/relationships/image" Target="../media/image93.png"/><Relationship Id="rId4" Type="http://schemas.openxmlformats.org/officeDocument/2006/relationships/customXml" Target="../ink/ink10.xml"/></Relationships>
</file>

<file path=ppt/slides/_rels/slide4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2.xml"/><Relationship Id="rId1" Type="http://schemas.openxmlformats.org/officeDocument/2006/relationships/slideLayout" Target="../slideLayouts/slideLayout17.xml"/><Relationship Id="rId6" Type="http://schemas.openxmlformats.org/officeDocument/2006/relationships/image" Target="../media/image94.png"/><Relationship Id="rId5" Type="http://schemas.openxmlformats.org/officeDocument/2006/relationships/image" Target="../media/image95.png"/><Relationship Id="rId4" Type="http://schemas.openxmlformats.org/officeDocument/2006/relationships/customXml" Target="../ink/ink11.xml"/></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4.xml"/><Relationship Id="rId1" Type="http://schemas.openxmlformats.org/officeDocument/2006/relationships/slideLayout" Target="../slideLayouts/slideLayout17.xml"/><Relationship Id="rId4" Type="http://schemas.openxmlformats.org/officeDocument/2006/relationships/image" Target="../media/image9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5362B-D00D-9DB9-B7DA-5417F60B23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3D9102-F3D1-6708-653D-F1D050B894CB}"/>
              </a:ext>
            </a:extLst>
          </p:cNvPr>
          <p:cNvSpPr>
            <a:spLocks noGrp="1"/>
          </p:cNvSpPr>
          <p:nvPr>
            <p:ph type="ctrTitle"/>
          </p:nvPr>
        </p:nvSpPr>
        <p:spPr>
          <a:xfrm>
            <a:off x="1436914" y="2349500"/>
            <a:ext cx="9231086" cy="1160462"/>
          </a:xfrm>
        </p:spPr>
        <p:txBody>
          <a:bodyPr/>
          <a:lstStyle/>
          <a:p>
            <a:r>
              <a:rPr lang="en-ZA" dirty="0"/>
              <a:t>Module 1</a:t>
            </a:r>
            <a:r>
              <a:rPr lang="en-ZA"/>
              <a:t>: Epidemiology</a:t>
            </a:r>
            <a:endParaRPr lang="en-ZA" dirty="0"/>
          </a:p>
        </p:txBody>
      </p:sp>
    </p:spTree>
    <p:extLst>
      <p:ext uri="{BB962C8B-B14F-4D97-AF65-F5344CB8AC3E}">
        <p14:creationId xmlns:p14="http://schemas.microsoft.com/office/powerpoint/2010/main" val="2889016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B25D60-4690-BF07-966C-6E3D45F32D05}"/>
              </a:ext>
            </a:extLst>
          </p:cNvPr>
          <p:cNvPicPr>
            <a:picLocks noChangeAspect="1"/>
          </p:cNvPicPr>
          <p:nvPr/>
        </p:nvPicPr>
        <p:blipFill>
          <a:blip r:embed="rId3"/>
          <a:stretch>
            <a:fillRect/>
          </a:stretch>
        </p:blipFill>
        <p:spPr>
          <a:xfrm>
            <a:off x="1321519" y="459000"/>
            <a:ext cx="9548963" cy="5940000"/>
          </a:xfrm>
          <a:prstGeom prst="rect">
            <a:avLst/>
          </a:prstGeom>
        </p:spPr>
      </p:pic>
    </p:spTree>
    <p:extLst>
      <p:ext uri="{BB962C8B-B14F-4D97-AF65-F5344CB8AC3E}">
        <p14:creationId xmlns:p14="http://schemas.microsoft.com/office/powerpoint/2010/main" val="1151371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B25D60-4690-BF07-966C-6E3D45F32D05}"/>
              </a:ext>
            </a:extLst>
          </p:cNvPr>
          <p:cNvPicPr>
            <a:picLocks noChangeAspect="1"/>
          </p:cNvPicPr>
          <p:nvPr/>
        </p:nvPicPr>
        <p:blipFill>
          <a:blip r:embed="rId3"/>
          <a:stretch>
            <a:fillRect/>
          </a:stretch>
        </p:blipFill>
        <p:spPr>
          <a:xfrm>
            <a:off x="1321520" y="459000"/>
            <a:ext cx="9548961" cy="5940000"/>
          </a:xfrm>
          <a:prstGeom prst="rect">
            <a:avLst/>
          </a:prstGeom>
        </p:spPr>
      </p:pic>
      <p:pic>
        <p:nvPicPr>
          <p:cNvPr id="7" name="Picture 6">
            <a:extLst>
              <a:ext uri="{FF2B5EF4-FFF2-40B4-BE49-F238E27FC236}">
                <a16:creationId xmlns:a16="http://schemas.microsoft.com/office/drawing/2014/main" id="{219B8CB9-A908-1D33-C4E7-588D4C4CE5B2}"/>
              </a:ext>
            </a:extLst>
          </p:cNvPr>
          <p:cNvPicPr>
            <a:picLocks noChangeAspect="1"/>
          </p:cNvPicPr>
          <p:nvPr/>
        </p:nvPicPr>
        <p:blipFill>
          <a:blip r:embed="rId4"/>
          <a:stretch>
            <a:fillRect/>
          </a:stretch>
        </p:blipFill>
        <p:spPr>
          <a:xfrm>
            <a:off x="2851210" y="502543"/>
            <a:ext cx="4511431" cy="4496190"/>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C3957DF6-D39F-C532-AC85-13B05606F363}"/>
              </a:ext>
            </a:extLst>
          </p:cNvPr>
          <p:cNvSpPr txBox="1"/>
          <p:nvPr/>
        </p:nvSpPr>
        <p:spPr>
          <a:xfrm>
            <a:off x="-3009900" y="0"/>
            <a:ext cx="2794000" cy="1754326"/>
          </a:xfrm>
          <a:prstGeom prst="rect">
            <a:avLst/>
          </a:prstGeom>
          <a:solidFill>
            <a:srgbClr val="FF66FF"/>
          </a:solidFill>
        </p:spPr>
        <p:txBody>
          <a:bodyPr wrap="square" rtlCol="0">
            <a:spAutoFit/>
          </a:bodyPr>
          <a:lstStyle/>
          <a:p>
            <a:pPr algn="ctr"/>
            <a:r>
              <a:rPr lang="en-ZA" b="1" dirty="0">
                <a:solidFill>
                  <a:srgbClr val="000000"/>
                </a:solidFill>
              </a:rPr>
              <a:t>Note to facilitator:</a:t>
            </a:r>
          </a:p>
          <a:p>
            <a:pPr algn="ctr"/>
            <a:endParaRPr lang="en-ZA" b="1" dirty="0">
              <a:solidFill>
                <a:srgbClr val="000000"/>
              </a:solidFill>
            </a:endParaRPr>
          </a:p>
          <a:p>
            <a:pPr algn="ctr"/>
            <a:r>
              <a:rPr lang="en-ZA" dirty="0">
                <a:solidFill>
                  <a:srgbClr val="000000"/>
                </a:solidFill>
              </a:rPr>
              <a:t>This slide is animated – goal 3 will automatically zoom out from the rest on slideshow mode. </a:t>
            </a:r>
            <a:endParaRPr lang="en-GB" dirty="0">
              <a:solidFill>
                <a:srgbClr val="000000"/>
              </a:solidFill>
            </a:endParaRPr>
          </a:p>
        </p:txBody>
      </p:sp>
    </p:spTree>
    <p:extLst>
      <p:ext uri="{BB962C8B-B14F-4D97-AF65-F5344CB8AC3E}">
        <p14:creationId xmlns:p14="http://schemas.microsoft.com/office/powerpoint/2010/main" val="26302644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500" fill="hold"/>
                                        <p:tgtEl>
                                          <p:spTgt spid="7"/>
                                        </p:tgtEl>
                                        <p:attrNameLst>
                                          <p:attrName>ppt_w</p:attrName>
                                        </p:attrNameLst>
                                      </p:cBhvr>
                                      <p:tavLst>
                                        <p:tav tm="0">
                                          <p:val>
                                            <p:fltVal val="0"/>
                                          </p:val>
                                        </p:tav>
                                        <p:tav tm="100000">
                                          <p:val>
                                            <p:strVal val="#ppt_w"/>
                                          </p:val>
                                        </p:tav>
                                      </p:tavLst>
                                    </p:anim>
                                    <p:anim calcmode="lin" valueType="num">
                                      <p:cBhvr>
                                        <p:cTn id="8" dur="1500" fill="hold"/>
                                        <p:tgtEl>
                                          <p:spTgt spid="7"/>
                                        </p:tgtEl>
                                        <p:attrNameLst>
                                          <p:attrName>ppt_h</p:attrName>
                                        </p:attrNameLst>
                                      </p:cBhvr>
                                      <p:tavLst>
                                        <p:tav tm="0">
                                          <p:val>
                                            <p:fltVal val="0"/>
                                          </p:val>
                                        </p:tav>
                                        <p:tav tm="100000">
                                          <p:val>
                                            <p:strVal val="#ppt_h"/>
                                          </p:val>
                                        </p:tav>
                                      </p:tavLst>
                                    </p:anim>
                                    <p:animEffect transition="in" filter="fade">
                                      <p:cBhvr>
                                        <p:cTn id="9"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76232-5669-1C99-74E6-D8D4A317BE1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503D3ED-DC0F-988F-82AE-7CCB5E46FCA2}"/>
              </a:ext>
            </a:extLst>
          </p:cNvPr>
          <p:cNvPicPr>
            <a:picLocks noChangeAspect="1"/>
          </p:cNvPicPr>
          <p:nvPr/>
        </p:nvPicPr>
        <p:blipFill>
          <a:blip r:embed="rId3"/>
          <a:stretch>
            <a:fillRect/>
          </a:stretch>
        </p:blipFill>
        <p:spPr>
          <a:xfrm>
            <a:off x="695325" y="1380735"/>
            <a:ext cx="1710991" cy="1705211"/>
          </a:xfrm>
          <a:prstGeom prst="rect">
            <a:avLst/>
          </a:prstGeom>
          <a:effectLst>
            <a:outerShdw blurRad="63500" sx="102000" sy="102000" algn="ctr" rotWithShape="0">
              <a:prstClr val="black">
                <a:alpha val="40000"/>
              </a:prstClr>
            </a:outerShdw>
          </a:effectLst>
        </p:spPr>
      </p:pic>
      <p:grpSp>
        <p:nvGrpSpPr>
          <p:cNvPr id="5" name="Group 4">
            <a:extLst>
              <a:ext uri="{FF2B5EF4-FFF2-40B4-BE49-F238E27FC236}">
                <a16:creationId xmlns:a16="http://schemas.microsoft.com/office/drawing/2014/main" id="{174CA06C-114C-E96E-C907-02D28050AFA7}"/>
              </a:ext>
            </a:extLst>
          </p:cNvPr>
          <p:cNvGrpSpPr/>
          <p:nvPr/>
        </p:nvGrpSpPr>
        <p:grpSpPr>
          <a:xfrm>
            <a:off x="8494297" y="1393511"/>
            <a:ext cx="2857916" cy="5315178"/>
            <a:chOff x="8494297" y="1393511"/>
            <a:chExt cx="2857916" cy="5315178"/>
          </a:xfrm>
        </p:grpSpPr>
        <p:sp>
          <p:nvSpPr>
            <p:cNvPr id="13" name="Rectangle 12">
              <a:extLst>
                <a:ext uri="{FF2B5EF4-FFF2-40B4-BE49-F238E27FC236}">
                  <a16:creationId xmlns:a16="http://schemas.microsoft.com/office/drawing/2014/main" id="{40A4D738-5A9B-E718-1A23-2376AE7E4BB8}"/>
                </a:ext>
              </a:extLst>
            </p:cNvPr>
            <p:cNvSpPr/>
            <p:nvPr/>
          </p:nvSpPr>
          <p:spPr>
            <a:xfrm>
              <a:off x="8494297" y="1393511"/>
              <a:ext cx="2857916" cy="1180680"/>
            </a:xfrm>
            <a:prstGeom prst="rect">
              <a:avLst/>
            </a:prstGeom>
            <a:solidFill>
              <a:srgbClr val="D1F3D9"/>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3">
                      <a:lumMod val="50000"/>
                    </a:schemeClr>
                  </a:solidFill>
                </a:rPr>
                <a:t> 3.a </a:t>
              </a:r>
              <a:r>
                <a:rPr lang="en-US" sz="1400" dirty="0">
                  <a:solidFill>
                    <a:schemeClr val="accent3">
                      <a:lumMod val="50000"/>
                    </a:schemeClr>
                  </a:solidFill>
                </a:rPr>
                <a:t>Strengthen implementation FCTC  (tobacco)</a:t>
              </a:r>
            </a:p>
          </p:txBody>
        </p:sp>
        <p:sp>
          <p:nvSpPr>
            <p:cNvPr id="14" name="Rectangle 13">
              <a:extLst>
                <a:ext uri="{FF2B5EF4-FFF2-40B4-BE49-F238E27FC236}">
                  <a16:creationId xmlns:a16="http://schemas.microsoft.com/office/drawing/2014/main" id="{7A2BF55D-FFE2-2DC4-0FE0-707FA21A3587}"/>
                </a:ext>
              </a:extLst>
            </p:cNvPr>
            <p:cNvSpPr/>
            <p:nvPr/>
          </p:nvSpPr>
          <p:spPr>
            <a:xfrm>
              <a:off x="8494297" y="2771677"/>
              <a:ext cx="2857916" cy="1180680"/>
            </a:xfrm>
            <a:prstGeom prst="rect">
              <a:avLst/>
            </a:prstGeom>
            <a:solidFill>
              <a:srgbClr val="D1F3D9"/>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solidFill>
                    <a:schemeClr val="accent3">
                      <a:lumMod val="50000"/>
                    </a:schemeClr>
                  </a:solidFill>
                  <a:latin typeface="Calibri" panose="020F0502020204030204" pitchFamily="34" charset="0"/>
                  <a:cs typeface="Calibri" panose="020F0502020204030204" pitchFamily="34" charset="0"/>
                </a:rPr>
                <a:t>3.b </a:t>
              </a:r>
              <a:r>
                <a:rPr lang="en-GB" sz="1400" dirty="0">
                  <a:solidFill>
                    <a:schemeClr val="accent3">
                      <a:lumMod val="50000"/>
                    </a:schemeClr>
                  </a:solidFill>
                  <a:latin typeface="Calibri" panose="020F0502020204030204" pitchFamily="34" charset="0"/>
                  <a:cs typeface="Calibri" panose="020F0502020204030204" pitchFamily="34" charset="0"/>
                </a:rPr>
                <a:t>Access to affordable essential medicines and technologies</a:t>
              </a:r>
              <a:endParaRPr lang="en-GB" sz="1600" dirty="0">
                <a:solidFill>
                  <a:schemeClr val="accent3">
                    <a:lumMod val="50000"/>
                  </a:schemeClr>
                </a:solidFill>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586D76A2-83CD-2C1D-F987-5C11C9C357CE}"/>
                </a:ext>
              </a:extLst>
            </p:cNvPr>
            <p:cNvSpPr/>
            <p:nvPr/>
          </p:nvSpPr>
          <p:spPr>
            <a:xfrm>
              <a:off x="8494297" y="4149843"/>
              <a:ext cx="2857916" cy="1180680"/>
            </a:xfrm>
            <a:prstGeom prst="rect">
              <a:avLst/>
            </a:prstGeom>
            <a:solidFill>
              <a:srgbClr val="D1F3D9"/>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solidFill>
                    <a:schemeClr val="accent3">
                      <a:lumMod val="50000"/>
                    </a:schemeClr>
                  </a:solidFill>
                  <a:latin typeface="Calibri" panose="020F0502020204030204" pitchFamily="34" charset="0"/>
                  <a:cs typeface="Calibri" panose="020F0502020204030204" pitchFamily="34" charset="0"/>
                </a:rPr>
                <a:t>3.c </a:t>
              </a:r>
              <a:r>
                <a:rPr lang="en-GB" sz="1400" dirty="0">
                  <a:solidFill>
                    <a:schemeClr val="accent3">
                      <a:lumMod val="50000"/>
                    </a:schemeClr>
                  </a:solidFill>
                  <a:latin typeface="Calibri" panose="020F0502020204030204" pitchFamily="34" charset="0"/>
                  <a:cs typeface="Calibri" panose="020F0502020204030204" pitchFamily="34" charset="0"/>
                </a:rPr>
                <a:t>Increased health financing and health workforce in developing countries </a:t>
              </a:r>
              <a:endParaRPr lang="en-GB" sz="1600" dirty="0">
                <a:solidFill>
                  <a:schemeClr val="accent3">
                    <a:lumMod val="50000"/>
                  </a:schemeClr>
                </a:solidFill>
                <a:latin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E0C15D3D-0409-F83B-B3FD-7E28DA438703}"/>
                </a:ext>
              </a:extLst>
            </p:cNvPr>
            <p:cNvSpPr/>
            <p:nvPr/>
          </p:nvSpPr>
          <p:spPr>
            <a:xfrm>
              <a:off x="8494297" y="5528009"/>
              <a:ext cx="2857916" cy="1180680"/>
            </a:xfrm>
            <a:prstGeom prst="rect">
              <a:avLst/>
            </a:prstGeom>
            <a:solidFill>
              <a:srgbClr val="D1F3D9"/>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solidFill>
                    <a:schemeClr val="accent3">
                      <a:lumMod val="50000"/>
                    </a:schemeClr>
                  </a:solidFill>
                  <a:latin typeface="Calibri" panose="020F0502020204030204" pitchFamily="34" charset="0"/>
                  <a:cs typeface="Calibri" panose="020F0502020204030204" pitchFamily="34" charset="0"/>
                </a:rPr>
                <a:t>3.d </a:t>
              </a:r>
              <a:r>
                <a:rPr lang="en-GB" sz="1400" dirty="0">
                  <a:solidFill>
                    <a:schemeClr val="accent3">
                      <a:lumMod val="50000"/>
                    </a:schemeClr>
                  </a:solidFill>
                  <a:latin typeface="Calibri" panose="020F0502020204030204" pitchFamily="34" charset="0"/>
                  <a:cs typeface="Calibri" panose="020F0502020204030204" pitchFamily="34" charset="0"/>
                </a:rPr>
                <a:t>Enhance capacity</a:t>
              </a:r>
              <a:r>
                <a:rPr lang="en-US" sz="1400" dirty="0">
                  <a:solidFill>
                    <a:schemeClr val="accent3">
                      <a:lumMod val="50000"/>
                    </a:schemeClr>
                  </a:solidFill>
                  <a:latin typeface="Calibri" panose="020F0502020204030204" pitchFamily="34" charset="0"/>
                  <a:cs typeface="Calibri" panose="020F0502020204030204" pitchFamily="34" charset="0"/>
                </a:rPr>
                <a:t> for early warning, risk reduction and management of national and global health risks</a:t>
              </a:r>
              <a:endParaRPr lang="en-GB" sz="1400" dirty="0">
                <a:solidFill>
                  <a:schemeClr val="accent3">
                    <a:lumMod val="50000"/>
                  </a:schemeClr>
                </a:solidFill>
                <a:latin typeface="Calibri" panose="020F0502020204030204" pitchFamily="34" charset="0"/>
                <a:cs typeface="Calibri" panose="020F0502020204030204" pitchFamily="34" charset="0"/>
              </a:endParaRPr>
            </a:p>
          </p:txBody>
        </p:sp>
      </p:grpSp>
      <p:grpSp>
        <p:nvGrpSpPr>
          <p:cNvPr id="46" name="Group 45">
            <a:extLst>
              <a:ext uri="{FF2B5EF4-FFF2-40B4-BE49-F238E27FC236}">
                <a16:creationId xmlns:a16="http://schemas.microsoft.com/office/drawing/2014/main" id="{BB0B3FBC-3690-7805-A3AB-6A8A8C749E8E}"/>
              </a:ext>
            </a:extLst>
          </p:cNvPr>
          <p:cNvGrpSpPr/>
          <p:nvPr/>
        </p:nvGrpSpPr>
        <p:grpSpPr>
          <a:xfrm>
            <a:off x="2731168" y="1393511"/>
            <a:ext cx="1768643" cy="1679658"/>
            <a:chOff x="2731168" y="1393511"/>
            <a:chExt cx="1768643" cy="1679658"/>
          </a:xfrm>
        </p:grpSpPr>
        <p:sp>
          <p:nvSpPr>
            <p:cNvPr id="2" name="Rectangle 1">
              <a:extLst>
                <a:ext uri="{FF2B5EF4-FFF2-40B4-BE49-F238E27FC236}">
                  <a16:creationId xmlns:a16="http://schemas.microsoft.com/office/drawing/2014/main" id="{02B79DF6-757C-9B87-C1FC-0AC6BDC96C88}"/>
                </a:ext>
              </a:extLst>
            </p:cNvPr>
            <p:cNvSpPr/>
            <p:nvPr/>
          </p:nvSpPr>
          <p:spPr>
            <a:xfrm>
              <a:off x="2731168" y="1393511"/>
              <a:ext cx="1768643" cy="1679658"/>
            </a:xfrm>
            <a:prstGeom prst="rect">
              <a:avLst/>
            </a:prstGeom>
            <a:solidFill>
              <a:srgbClr val="299B4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r"/>
              <a:r>
                <a:rPr lang="en-ZA" sz="2000" b="1" dirty="0">
                  <a:solidFill>
                    <a:schemeClr val="bg2"/>
                  </a:solidFill>
                </a:rPr>
                <a:t>3.1 </a:t>
              </a:r>
              <a:r>
                <a:rPr lang="en-ZA" sz="1400" dirty="0">
                  <a:solidFill>
                    <a:schemeClr val="bg2"/>
                  </a:solidFill>
                </a:rPr>
                <a:t>Reduce maternal</a:t>
              </a:r>
            </a:p>
            <a:p>
              <a:pPr algn="r"/>
              <a:r>
                <a:rPr lang="en-ZA" sz="1400" dirty="0">
                  <a:solidFill>
                    <a:schemeClr val="bg2"/>
                  </a:solidFill>
                </a:rPr>
                <a:t>mortality</a:t>
              </a:r>
            </a:p>
          </p:txBody>
        </p:sp>
        <p:pic>
          <p:nvPicPr>
            <p:cNvPr id="18" name="Graphic 17" descr="Pregnant lady with solid fill">
              <a:extLst>
                <a:ext uri="{FF2B5EF4-FFF2-40B4-BE49-F238E27FC236}">
                  <a16:creationId xmlns:a16="http://schemas.microsoft.com/office/drawing/2014/main" id="{80FC178A-CE9C-0411-DD8B-4265F40144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61546" y="1749624"/>
              <a:ext cx="1107665" cy="1107665"/>
            </a:xfrm>
            <a:prstGeom prst="rect">
              <a:avLst/>
            </a:prstGeom>
          </p:spPr>
        </p:pic>
      </p:grpSp>
      <p:grpSp>
        <p:nvGrpSpPr>
          <p:cNvPr id="47" name="Group 46">
            <a:extLst>
              <a:ext uri="{FF2B5EF4-FFF2-40B4-BE49-F238E27FC236}">
                <a16:creationId xmlns:a16="http://schemas.microsoft.com/office/drawing/2014/main" id="{EF42EE7D-B5A0-C735-24CB-D71E4BD950E0}"/>
              </a:ext>
            </a:extLst>
          </p:cNvPr>
          <p:cNvGrpSpPr/>
          <p:nvPr/>
        </p:nvGrpSpPr>
        <p:grpSpPr>
          <a:xfrm>
            <a:off x="4652211" y="1393511"/>
            <a:ext cx="1768643" cy="1679658"/>
            <a:chOff x="4652211" y="1393511"/>
            <a:chExt cx="1768643" cy="1679658"/>
          </a:xfrm>
        </p:grpSpPr>
        <p:sp>
          <p:nvSpPr>
            <p:cNvPr id="3" name="Rectangle 2">
              <a:extLst>
                <a:ext uri="{FF2B5EF4-FFF2-40B4-BE49-F238E27FC236}">
                  <a16:creationId xmlns:a16="http://schemas.microsoft.com/office/drawing/2014/main" id="{F3999C69-AA65-BB85-467C-9452DEA0C859}"/>
                </a:ext>
              </a:extLst>
            </p:cNvPr>
            <p:cNvSpPr/>
            <p:nvPr/>
          </p:nvSpPr>
          <p:spPr>
            <a:xfrm>
              <a:off x="4652211" y="1393511"/>
              <a:ext cx="1768643" cy="1679658"/>
            </a:xfrm>
            <a:prstGeom prst="rect">
              <a:avLst/>
            </a:prstGeom>
            <a:solidFill>
              <a:srgbClr val="299B4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r"/>
              <a:r>
                <a:rPr lang="en-US" sz="2000" b="1" dirty="0">
                  <a:solidFill>
                    <a:schemeClr val="bg2"/>
                  </a:solidFill>
                </a:rPr>
                <a:t>3.2 </a:t>
              </a:r>
              <a:r>
                <a:rPr lang="en-US" sz="1400" dirty="0">
                  <a:solidFill>
                    <a:schemeClr val="bg2"/>
                  </a:solidFill>
                </a:rPr>
                <a:t>Reduce child and neonatal mortality</a:t>
              </a:r>
            </a:p>
          </p:txBody>
        </p:sp>
        <p:pic>
          <p:nvPicPr>
            <p:cNvPr id="20" name="Graphic 19" descr="Baby with solid fill">
              <a:extLst>
                <a:ext uri="{FF2B5EF4-FFF2-40B4-BE49-F238E27FC236}">
                  <a16:creationId xmlns:a16="http://schemas.microsoft.com/office/drawing/2014/main" id="{3EFE2A93-D98B-4791-98B7-B4A54CC85A5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848084">
              <a:off x="4713606" y="1930092"/>
              <a:ext cx="1083055" cy="1083055"/>
            </a:xfrm>
            <a:prstGeom prst="rect">
              <a:avLst/>
            </a:prstGeom>
          </p:spPr>
        </p:pic>
      </p:grpSp>
      <p:grpSp>
        <p:nvGrpSpPr>
          <p:cNvPr id="48" name="Group 47">
            <a:extLst>
              <a:ext uri="{FF2B5EF4-FFF2-40B4-BE49-F238E27FC236}">
                <a16:creationId xmlns:a16="http://schemas.microsoft.com/office/drawing/2014/main" id="{10E153D4-B70E-28EA-92E5-C1CAE1B92DAD}"/>
              </a:ext>
            </a:extLst>
          </p:cNvPr>
          <p:cNvGrpSpPr/>
          <p:nvPr/>
        </p:nvGrpSpPr>
        <p:grpSpPr>
          <a:xfrm>
            <a:off x="6573254" y="1393511"/>
            <a:ext cx="1768643" cy="1719708"/>
            <a:chOff x="6573254" y="1393511"/>
            <a:chExt cx="1768643" cy="1719708"/>
          </a:xfrm>
        </p:grpSpPr>
        <p:sp>
          <p:nvSpPr>
            <p:cNvPr id="4" name="Rectangle 3">
              <a:extLst>
                <a:ext uri="{FF2B5EF4-FFF2-40B4-BE49-F238E27FC236}">
                  <a16:creationId xmlns:a16="http://schemas.microsoft.com/office/drawing/2014/main" id="{1BC9C6AB-20EB-92AE-6D8A-B8BD37FB3B04}"/>
                </a:ext>
              </a:extLst>
            </p:cNvPr>
            <p:cNvSpPr/>
            <p:nvPr/>
          </p:nvSpPr>
          <p:spPr>
            <a:xfrm>
              <a:off x="6573254" y="1393511"/>
              <a:ext cx="1768643" cy="1679658"/>
            </a:xfrm>
            <a:prstGeom prst="rect">
              <a:avLst/>
            </a:prstGeom>
            <a:solidFill>
              <a:srgbClr val="299B4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r"/>
              <a:r>
                <a:rPr lang="en-US" sz="2000" b="1" dirty="0">
                  <a:solidFill>
                    <a:schemeClr val="bg2"/>
                  </a:solidFill>
                </a:rPr>
                <a:t>3.3 </a:t>
              </a:r>
              <a:r>
                <a:rPr lang="en-US" sz="1200" dirty="0">
                  <a:solidFill>
                    <a:schemeClr val="bg2"/>
                  </a:solidFill>
                </a:rPr>
                <a:t>End the epidemics of AIDS, tuberculosis, malaria &amp; neglected tropical diseases and combat hepatitis, water-</a:t>
              </a:r>
            </a:p>
            <a:p>
              <a:pPr algn="r"/>
              <a:r>
                <a:rPr lang="en-US" sz="1200" dirty="0">
                  <a:solidFill>
                    <a:schemeClr val="bg2"/>
                  </a:solidFill>
                </a:rPr>
                <a:t>borne and  other communicable </a:t>
              </a:r>
            </a:p>
            <a:p>
              <a:pPr algn="r"/>
              <a:r>
                <a:rPr lang="en-US" sz="1200" dirty="0">
                  <a:solidFill>
                    <a:schemeClr val="bg2"/>
                  </a:solidFill>
                </a:rPr>
                <a:t>diseases</a:t>
              </a:r>
            </a:p>
            <a:p>
              <a:pPr algn="r"/>
              <a:endParaRPr lang="en-ZA" sz="1200" dirty="0">
                <a:solidFill>
                  <a:schemeClr val="bg2"/>
                </a:solidFill>
              </a:endParaRPr>
            </a:p>
          </p:txBody>
        </p:sp>
        <p:pic>
          <p:nvPicPr>
            <p:cNvPr id="22" name="Graphic 21" descr="Medicine with solid fill">
              <a:extLst>
                <a:ext uri="{FF2B5EF4-FFF2-40B4-BE49-F238E27FC236}">
                  <a16:creationId xmlns:a16="http://schemas.microsoft.com/office/drawing/2014/main" id="{710212CF-6155-388F-6056-E594B862128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73254" y="2434810"/>
              <a:ext cx="678409" cy="678409"/>
            </a:xfrm>
            <a:prstGeom prst="rect">
              <a:avLst/>
            </a:prstGeom>
          </p:spPr>
        </p:pic>
      </p:grpSp>
      <p:grpSp>
        <p:nvGrpSpPr>
          <p:cNvPr id="50" name="Group 49">
            <a:extLst>
              <a:ext uri="{FF2B5EF4-FFF2-40B4-BE49-F238E27FC236}">
                <a16:creationId xmlns:a16="http://schemas.microsoft.com/office/drawing/2014/main" id="{AD79B4D2-0236-B889-1DF0-7F509B17792A}"/>
              </a:ext>
            </a:extLst>
          </p:cNvPr>
          <p:cNvGrpSpPr/>
          <p:nvPr/>
        </p:nvGrpSpPr>
        <p:grpSpPr>
          <a:xfrm>
            <a:off x="4642405" y="3211078"/>
            <a:ext cx="1778449" cy="1679658"/>
            <a:chOff x="4642405" y="3211078"/>
            <a:chExt cx="1778449" cy="1679658"/>
          </a:xfrm>
        </p:grpSpPr>
        <p:sp>
          <p:nvSpPr>
            <p:cNvPr id="8" name="Rectangle 7">
              <a:extLst>
                <a:ext uri="{FF2B5EF4-FFF2-40B4-BE49-F238E27FC236}">
                  <a16:creationId xmlns:a16="http://schemas.microsoft.com/office/drawing/2014/main" id="{8CE01FDD-B418-1C8F-818B-6A55F0747C52}"/>
                </a:ext>
              </a:extLst>
            </p:cNvPr>
            <p:cNvSpPr/>
            <p:nvPr/>
          </p:nvSpPr>
          <p:spPr>
            <a:xfrm>
              <a:off x="4652211" y="3211078"/>
              <a:ext cx="1768643" cy="1679658"/>
            </a:xfrm>
            <a:prstGeom prst="rect">
              <a:avLst/>
            </a:prstGeom>
            <a:solidFill>
              <a:srgbClr val="299B4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r"/>
              <a:r>
                <a:rPr lang="en-US" sz="2000" b="1" dirty="0">
                  <a:solidFill>
                    <a:schemeClr val="bg2"/>
                  </a:solidFill>
                </a:rPr>
                <a:t> 3.5 </a:t>
              </a:r>
              <a:r>
                <a:rPr lang="en-US" sz="1400" dirty="0">
                  <a:solidFill>
                    <a:schemeClr val="bg2"/>
                  </a:solidFill>
                </a:rPr>
                <a:t>Strengthen prevention and treatment of substance  </a:t>
              </a:r>
            </a:p>
            <a:p>
              <a:pPr algn="r"/>
              <a:r>
                <a:rPr lang="en-US" sz="1400" dirty="0">
                  <a:solidFill>
                    <a:schemeClr val="bg2"/>
                  </a:solidFill>
                </a:rPr>
                <a:t>abuse </a:t>
              </a:r>
            </a:p>
            <a:p>
              <a:pPr algn="r"/>
              <a:r>
                <a:rPr lang="en-US" sz="1400" dirty="0">
                  <a:solidFill>
                    <a:schemeClr val="bg2"/>
                  </a:solidFill>
                </a:rPr>
                <a:t>(narcotics,</a:t>
              </a:r>
            </a:p>
            <a:p>
              <a:pPr algn="r"/>
              <a:r>
                <a:rPr lang="en-US" sz="1400" dirty="0">
                  <a:solidFill>
                    <a:schemeClr val="bg2"/>
                  </a:solidFill>
                </a:rPr>
                <a:t> alcohol)</a:t>
              </a:r>
              <a:endParaRPr lang="en-ZA" sz="1400" dirty="0">
                <a:solidFill>
                  <a:schemeClr val="bg2"/>
                </a:solidFill>
              </a:endParaRPr>
            </a:p>
          </p:txBody>
        </p:sp>
        <p:pic>
          <p:nvPicPr>
            <p:cNvPr id="26" name="Graphic 25" descr="Needle with solid fill">
              <a:extLst>
                <a:ext uri="{FF2B5EF4-FFF2-40B4-BE49-F238E27FC236}">
                  <a16:creationId xmlns:a16="http://schemas.microsoft.com/office/drawing/2014/main" id="{E2332735-A9DF-0A2A-0EE5-78ECD74D982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6135224">
              <a:off x="4642405" y="3832035"/>
              <a:ext cx="914400" cy="914400"/>
            </a:xfrm>
            <a:prstGeom prst="rect">
              <a:avLst/>
            </a:prstGeom>
          </p:spPr>
        </p:pic>
      </p:grpSp>
      <p:grpSp>
        <p:nvGrpSpPr>
          <p:cNvPr id="51" name="Group 50">
            <a:extLst>
              <a:ext uri="{FF2B5EF4-FFF2-40B4-BE49-F238E27FC236}">
                <a16:creationId xmlns:a16="http://schemas.microsoft.com/office/drawing/2014/main" id="{723F860F-32B8-AA56-7ED6-E2A84B80450B}"/>
              </a:ext>
            </a:extLst>
          </p:cNvPr>
          <p:cNvGrpSpPr/>
          <p:nvPr/>
        </p:nvGrpSpPr>
        <p:grpSpPr>
          <a:xfrm>
            <a:off x="6573254" y="3211078"/>
            <a:ext cx="1768643" cy="1679658"/>
            <a:chOff x="6573254" y="3211078"/>
            <a:chExt cx="1768643" cy="1679658"/>
          </a:xfrm>
        </p:grpSpPr>
        <p:sp>
          <p:nvSpPr>
            <p:cNvPr id="9" name="Rectangle 8">
              <a:extLst>
                <a:ext uri="{FF2B5EF4-FFF2-40B4-BE49-F238E27FC236}">
                  <a16:creationId xmlns:a16="http://schemas.microsoft.com/office/drawing/2014/main" id="{1E655377-C832-1B6D-1D3E-1652BD9AAD52}"/>
                </a:ext>
              </a:extLst>
            </p:cNvPr>
            <p:cNvSpPr/>
            <p:nvPr/>
          </p:nvSpPr>
          <p:spPr>
            <a:xfrm>
              <a:off x="6573254" y="3211078"/>
              <a:ext cx="1768643" cy="1679658"/>
            </a:xfrm>
            <a:prstGeom prst="rect">
              <a:avLst/>
            </a:prstGeom>
            <a:solidFill>
              <a:srgbClr val="299B4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r" defTabSz="913373" rtl="1">
                <a:defRPr/>
              </a:pPr>
              <a:r>
                <a:rPr lang="en-GB" sz="1400" dirty="0">
                  <a:solidFill>
                    <a:schemeClr val="bg2"/>
                  </a:solidFill>
                  <a:latin typeface="Calibri" panose="020F0502020204030204" pitchFamily="34" charset="0"/>
                  <a:cs typeface="Calibri" panose="020F0502020204030204" pitchFamily="34" charset="0"/>
                </a:rPr>
                <a:t> </a:t>
              </a:r>
              <a:r>
                <a:rPr lang="en-GB" sz="2000" b="1" dirty="0">
                  <a:solidFill>
                    <a:schemeClr val="bg2"/>
                  </a:solidFill>
                  <a:latin typeface="Calibri" panose="020F0502020204030204" pitchFamily="34" charset="0"/>
                  <a:cs typeface="Calibri" panose="020F0502020204030204" pitchFamily="34" charset="0"/>
                </a:rPr>
                <a:t>3.6</a:t>
              </a:r>
              <a:r>
                <a:rPr lang="en-GB" sz="1400" dirty="0">
                  <a:solidFill>
                    <a:schemeClr val="bg2"/>
                  </a:solidFill>
                  <a:latin typeface="Calibri" panose="020F0502020204030204" pitchFamily="34" charset="0"/>
                  <a:cs typeface="Calibri" panose="020F0502020204030204" pitchFamily="34" charset="0"/>
                </a:rPr>
                <a:t> Reduce mortality due to</a:t>
              </a:r>
            </a:p>
            <a:p>
              <a:pPr algn="r" defTabSz="913373" rtl="1">
                <a:defRPr/>
              </a:pPr>
              <a:r>
                <a:rPr lang="en-GB" sz="1400" dirty="0">
                  <a:solidFill>
                    <a:schemeClr val="bg2"/>
                  </a:solidFill>
                  <a:latin typeface="Calibri" panose="020F0502020204030204" pitchFamily="34" charset="0"/>
                  <a:cs typeface="Calibri" panose="020F0502020204030204" pitchFamily="34" charset="0"/>
                </a:rPr>
                <a:t> road traffic</a:t>
              </a:r>
            </a:p>
            <a:p>
              <a:pPr algn="r" defTabSz="913373" rtl="1">
                <a:defRPr/>
              </a:pPr>
              <a:r>
                <a:rPr lang="en-GB" sz="1400" dirty="0">
                  <a:solidFill>
                    <a:schemeClr val="bg2"/>
                  </a:solidFill>
                  <a:latin typeface="Calibri" panose="020F0502020204030204" pitchFamily="34" charset="0"/>
                  <a:cs typeface="Calibri" panose="020F0502020204030204" pitchFamily="34" charset="0"/>
                </a:rPr>
                <a:t> injuries</a:t>
              </a:r>
            </a:p>
          </p:txBody>
        </p:sp>
        <p:pic>
          <p:nvPicPr>
            <p:cNvPr id="28" name="Graphic 27" descr="Slippery Road with solid fill">
              <a:extLst>
                <a:ext uri="{FF2B5EF4-FFF2-40B4-BE49-F238E27FC236}">
                  <a16:creationId xmlns:a16="http://schemas.microsoft.com/office/drawing/2014/main" id="{B33E095B-77C3-8F1C-3DF9-18921188246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94463" y="3918280"/>
              <a:ext cx="914400" cy="914400"/>
            </a:xfrm>
            <a:prstGeom prst="rect">
              <a:avLst/>
            </a:prstGeom>
          </p:spPr>
        </p:pic>
      </p:grpSp>
      <p:grpSp>
        <p:nvGrpSpPr>
          <p:cNvPr id="52" name="Group 51">
            <a:extLst>
              <a:ext uri="{FF2B5EF4-FFF2-40B4-BE49-F238E27FC236}">
                <a16:creationId xmlns:a16="http://schemas.microsoft.com/office/drawing/2014/main" id="{EB6AD44D-6F43-33A3-FCC2-507F04ED90DE}"/>
              </a:ext>
            </a:extLst>
          </p:cNvPr>
          <p:cNvGrpSpPr/>
          <p:nvPr/>
        </p:nvGrpSpPr>
        <p:grpSpPr>
          <a:xfrm>
            <a:off x="2731168" y="5028645"/>
            <a:ext cx="1768643" cy="1679658"/>
            <a:chOff x="2731168" y="5028645"/>
            <a:chExt cx="1768643" cy="1679658"/>
          </a:xfrm>
        </p:grpSpPr>
        <p:sp>
          <p:nvSpPr>
            <p:cNvPr id="10" name="Rectangle 9">
              <a:extLst>
                <a:ext uri="{FF2B5EF4-FFF2-40B4-BE49-F238E27FC236}">
                  <a16:creationId xmlns:a16="http://schemas.microsoft.com/office/drawing/2014/main" id="{98B587D1-CC5D-E2A7-26F2-5F68DD94B1E5}"/>
                </a:ext>
              </a:extLst>
            </p:cNvPr>
            <p:cNvSpPr/>
            <p:nvPr/>
          </p:nvSpPr>
          <p:spPr>
            <a:xfrm>
              <a:off x="2731168" y="5028645"/>
              <a:ext cx="1768643" cy="1679658"/>
            </a:xfrm>
            <a:prstGeom prst="rect">
              <a:avLst/>
            </a:prstGeom>
            <a:solidFill>
              <a:srgbClr val="299B4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r"/>
              <a:r>
                <a:rPr lang="en-US" sz="2000" b="1" dirty="0">
                  <a:solidFill>
                    <a:schemeClr val="bg2"/>
                  </a:solidFill>
                </a:rPr>
                <a:t> 3.7 </a:t>
              </a:r>
              <a:r>
                <a:rPr lang="en-US" sz="1400" dirty="0">
                  <a:solidFill>
                    <a:schemeClr val="bg2"/>
                  </a:solidFill>
                </a:rPr>
                <a:t>Universal</a:t>
              </a:r>
            </a:p>
            <a:p>
              <a:pPr algn="r"/>
              <a:r>
                <a:rPr lang="en-US" sz="1400" dirty="0">
                  <a:solidFill>
                    <a:schemeClr val="bg2"/>
                  </a:solidFill>
                </a:rPr>
                <a:t>access to sexual and </a:t>
              </a:r>
            </a:p>
            <a:p>
              <a:pPr algn="r"/>
              <a:r>
                <a:rPr lang="en-US" sz="1400" dirty="0">
                  <a:solidFill>
                    <a:schemeClr val="bg2"/>
                  </a:solidFill>
                </a:rPr>
                <a:t>reproductive health-care services</a:t>
              </a:r>
              <a:endParaRPr lang="en-ZA" sz="1400" dirty="0">
                <a:solidFill>
                  <a:schemeClr val="bg2"/>
                </a:solidFill>
              </a:endParaRPr>
            </a:p>
          </p:txBody>
        </p:sp>
        <p:pic>
          <p:nvPicPr>
            <p:cNvPr id="30" name="Picture 29" descr="A close-up of a condom">
              <a:extLst>
                <a:ext uri="{FF2B5EF4-FFF2-40B4-BE49-F238E27FC236}">
                  <a16:creationId xmlns:a16="http://schemas.microsoft.com/office/drawing/2014/main" id="{BFA72B7E-A790-BA14-5CB8-3AB620B5C372}"/>
                </a:ext>
              </a:extLst>
            </p:cNvPr>
            <p:cNvPicPr>
              <a:picLocks noChangeAspect="1"/>
            </p:cNvPicPr>
            <p:nvPr/>
          </p:nvPicPr>
          <p:blipFill rotWithShape="1">
            <a:blip r:embed="rId14">
              <a:duotone>
                <a:schemeClr val="bg2">
                  <a:shade val="45000"/>
                  <a:satMod val="135000"/>
                </a:schemeClr>
                <a:prstClr val="white"/>
              </a:duotone>
              <a:extLst>
                <a:ext uri="{28A0092B-C50C-407E-A947-70E740481C1C}">
                  <a14:useLocalDpi xmlns:a14="http://schemas.microsoft.com/office/drawing/2010/main" val="0"/>
                </a:ext>
              </a:extLst>
            </a:blip>
            <a:srcRect l="27040" t="8947" r="24972" b="9024"/>
            <a:stretch/>
          </p:blipFill>
          <p:spPr>
            <a:xfrm>
              <a:off x="3315379" y="6099026"/>
              <a:ext cx="575590" cy="553454"/>
            </a:xfrm>
            <a:prstGeom prst="rect">
              <a:avLst/>
            </a:prstGeom>
          </p:spPr>
        </p:pic>
        <p:pic>
          <p:nvPicPr>
            <p:cNvPr id="32" name="Picture 31" descr="IUD&#10;">
              <a:extLst>
                <a:ext uri="{FF2B5EF4-FFF2-40B4-BE49-F238E27FC236}">
                  <a16:creationId xmlns:a16="http://schemas.microsoft.com/office/drawing/2014/main" id="{AF3CB8CA-86E4-1A72-0570-22706D7EE64F}"/>
                </a:ext>
              </a:extLst>
            </p:cNvPr>
            <p:cNvPicPr>
              <a:picLocks noChangeAspect="1"/>
            </p:cNvPicPr>
            <p:nvPr/>
          </p:nvPicPr>
          <p:blipFill rotWithShape="1">
            <a:blip r:embed="rId15">
              <a:extLst>
                <a:ext uri="{28A0092B-C50C-407E-A947-70E740481C1C}">
                  <a14:useLocalDpi xmlns:a14="http://schemas.microsoft.com/office/drawing/2010/main" val="0"/>
                </a:ext>
              </a:extLst>
            </a:blip>
            <a:srcRect l="6888" r="47336" b="-1403"/>
            <a:stretch/>
          </p:blipFill>
          <p:spPr>
            <a:xfrm rot="20931378">
              <a:off x="2794670" y="5954843"/>
              <a:ext cx="633853" cy="630043"/>
            </a:xfrm>
            <a:prstGeom prst="rect">
              <a:avLst/>
            </a:prstGeom>
          </p:spPr>
        </p:pic>
      </p:grpSp>
      <p:grpSp>
        <p:nvGrpSpPr>
          <p:cNvPr id="49" name="Group 48">
            <a:extLst>
              <a:ext uri="{FF2B5EF4-FFF2-40B4-BE49-F238E27FC236}">
                <a16:creationId xmlns:a16="http://schemas.microsoft.com/office/drawing/2014/main" id="{89E68982-79D6-04EF-3E89-96342BE5031F}"/>
              </a:ext>
            </a:extLst>
          </p:cNvPr>
          <p:cNvGrpSpPr/>
          <p:nvPr/>
        </p:nvGrpSpPr>
        <p:grpSpPr>
          <a:xfrm>
            <a:off x="2638575" y="3211078"/>
            <a:ext cx="1861236" cy="1679658"/>
            <a:chOff x="2638575" y="3211078"/>
            <a:chExt cx="1861236" cy="1679658"/>
          </a:xfrm>
        </p:grpSpPr>
        <p:sp>
          <p:nvSpPr>
            <p:cNvPr id="6" name="Rectangle 5">
              <a:extLst>
                <a:ext uri="{FF2B5EF4-FFF2-40B4-BE49-F238E27FC236}">
                  <a16:creationId xmlns:a16="http://schemas.microsoft.com/office/drawing/2014/main" id="{33125C95-76C2-3ABE-B749-84FEF46CCC88}"/>
                </a:ext>
              </a:extLst>
            </p:cNvPr>
            <p:cNvSpPr/>
            <p:nvPr/>
          </p:nvSpPr>
          <p:spPr>
            <a:xfrm>
              <a:off x="2731168" y="3211078"/>
              <a:ext cx="1768643" cy="1679658"/>
            </a:xfrm>
            <a:prstGeom prst="rect">
              <a:avLst/>
            </a:prstGeom>
            <a:solidFill>
              <a:srgbClr val="299B4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r" defTabSz="913373" rtl="1">
                <a:defRPr/>
              </a:pPr>
              <a:r>
                <a:rPr lang="en-US" sz="2000" b="1">
                  <a:solidFill>
                    <a:schemeClr val="bg2"/>
                  </a:solidFill>
                </a:rPr>
                <a:t>3.4 </a:t>
              </a:r>
              <a:r>
                <a:rPr lang="en-US" sz="1400">
                  <a:solidFill>
                    <a:schemeClr val="bg2"/>
                  </a:solidFill>
                </a:rPr>
                <a:t>Reduce mortality due to NCDs &amp; improve mental health</a:t>
              </a:r>
              <a:endParaRPr lang="en-US" sz="1400" dirty="0">
                <a:solidFill>
                  <a:schemeClr val="bg2"/>
                </a:solidFill>
              </a:endParaRPr>
            </a:p>
          </p:txBody>
        </p:sp>
        <p:pic>
          <p:nvPicPr>
            <p:cNvPr id="34" name="Graphic 33" descr="Brain in head with solid fill">
              <a:extLst>
                <a:ext uri="{FF2B5EF4-FFF2-40B4-BE49-F238E27FC236}">
                  <a16:creationId xmlns:a16="http://schemas.microsoft.com/office/drawing/2014/main" id="{607EFA9C-275E-3F7E-F719-1BC6DE8734B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638575" y="3918655"/>
              <a:ext cx="914400" cy="914400"/>
            </a:xfrm>
            <a:prstGeom prst="rect">
              <a:avLst/>
            </a:prstGeom>
          </p:spPr>
        </p:pic>
      </p:grpSp>
      <p:grpSp>
        <p:nvGrpSpPr>
          <p:cNvPr id="53" name="Group 52">
            <a:extLst>
              <a:ext uri="{FF2B5EF4-FFF2-40B4-BE49-F238E27FC236}">
                <a16:creationId xmlns:a16="http://schemas.microsoft.com/office/drawing/2014/main" id="{43733B9D-58BA-A964-0313-25CAEB771011}"/>
              </a:ext>
            </a:extLst>
          </p:cNvPr>
          <p:cNvGrpSpPr/>
          <p:nvPr/>
        </p:nvGrpSpPr>
        <p:grpSpPr>
          <a:xfrm>
            <a:off x="4652211" y="5028645"/>
            <a:ext cx="1768643" cy="1679658"/>
            <a:chOff x="4652211" y="5028645"/>
            <a:chExt cx="1768643" cy="1679658"/>
          </a:xfrm>
        </p:grpSpPr>
        <p:sp>
          <p:nvSpPr>
            <p:cNvPr id="11" name="Rectangle 10">
              <a:extLst>
                <a:ext uri="{FF2B5EF4-FFF2-40B4-BE49-F238E27FC236}">
                  <a16:creationId xmlns:a16="http://schemas.microsoft.com/office/drawing/2014/main" id="{F0AA10FD-ADEA-4C4B-06D6-189A9623BA47}"/>
                </a:ext>
              </a:extLst>
            </p:cNvPr>
            <p:cNvSpPr/>
            <p:nvPr/>
          </p:nvSpPr>
          <p:spPr>
            <a:xfrm>
              <a:off x="4652211" y="5028645"/>
              <a:ext cx="1768643" cy="1679658"/>
            </a:xfrm>
            <a:prstGeom prst="rect">
              <a:avLst/>
            </a:prstGeom>
            <a:solidFill>
              <a:srgbClr val="299B4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r"/>
              <a:r>
                <a:rPr lang="en-US" sz="2000" b="1" dirty="0">
                  <a:solidFill>
                    <a:schemeClr val="bg2"/>
                  </a:solidFill>
                </a:rPr>
                <a:t> 3.8 </a:t>
              </a:r>
              <a:r>
                <a:rPr lang="en-US" sz="1400" dirty="0">
                  <a:solidFill>
                    <a:schemeClr val="bg2"/>
                  </a:solidFill>
                </a:rPr>
                <a:t>Achieve universal health coverage</a:t>
              </a:r>
            </a:p>
          </p:txBody>
        </p:sp>
        <p:pic>
          <p:nvPicPr>
            <p:cNvPr id="38" name="Picture 37" descr="A black and white image of two people holding a child">
              <a:extLst>
                <a:ext uri="{FF2B5EF4-FFF2-40B4-BE49-F238E27FC236}">
                  <a16:creationId xmlns:a16="http://schemas.microsoft.com/office/drawing/2014/main" id="{12252A96-CF56-B180-74AA-663B148D4C41}"/>
                </a:ext>
              </a:extLst>
            </p:cNvPr>
            <p:cNvPicPr>
              <a:picLocks noChangeAspect="1"/>
            </p:cNvPicPr>
            <p:nvPr/>
          </p:nvPicPr>
          <p:blipFill rotWithShape="1">
            <a:blip r:embed="rId18">
              <a:lum bright="70000" contrast="-70000"/>
              <a:extLst>
                <a:ext uri="{BEBA8EAE-BF5A-486C-A8C5-ECC9F3942E4B}">
                  <a14:imgProps xmlns:a14="http://schemas.microsoft.com/office/drawing/2010/main">
                    <a14:imgLayer r:embed="rId19">
                      <a14:imgEffect>
                        <a14:artisticChalkSketch/>
                      </a14:imgEffect>
                    </a14:imgLayer>
                  </a14:imgProps>
                </a:ext>
                <a:ext uri="{28A0092B-C50C-407E-A947-70E740481C1C}">
                  <a14:useLocalDpi xmlns:a14="http://schemas.microsoft.com/office/drawing/2010/main" val="0"/>
                </a:ext>
              </a:extLst>
            </a:blip>
            <a:srcRect l="30757" t="26674" r="31633" b="26675"/>
            <a:stretch/>
          </p:blipFill>
          <p:spPr>
            <a:xfrm>
              <a:off x="4757634" y="5821101"/>
              <a:ext cx="1191585" cy="831378"/>
            </a:xfrm>
            <a:prstGeom prst="rect">
              <a:avLst/>
            </a:prstGeom>
          </p:spPr>
        </p:pic>
      </p:grpSp>
      <p:grpSp>
        <p:nvGrpSpPr>
          <p:cNvPr id="54" name="Group 53">
            <a:extLst>
              <a:ext uri="{FF2B5EF4-FFF2-40B4-BE49-F238E27FC236}">
                <a16:creationId xmlns:a16="http://schemas.microsoft.com/office/drawing/2014/main" id="{0CC853AE-5CAE-BBD9-5125-2894ED3C85A0}"/>
              </a:ext>
            </a:extLst>
          </p:cNvPr>
          <p:cNvGrpSpPr/>
          <p:nvPr/>
        </p:nvGrpSpPr>
        <p:grpSpPr>
          <a:xfrm>
            <a:off x="6573254" y="5028645"/>
            <a:ext cx="1768643" cy="1679658"/>
            <a:chOff x="6573254" y="5028645"/>
            <a:chExt cx="1768643" cy="1679658"/>
          </a:xfrm>
        </p:grpSpPr>
        <p:sp>
          <p:nvSpPr>
            <p:cNvPr id="12" name="Rectangle 11">
              <a:extLst>
                <a:ext uri="{FF2B5EF4-FFF2-40B4-BE49-F238E27FC236}">
                  <a16:creationId xmlns:a16="http://schemas.microsoft.com/office/drawing/2014/main" id="{569C6479-4419-5277-BF01-9EF58540E092}"/>
                </a:ext>
              </a:extLst>
            </p:cNvPr>
            <p:cNvSpPr/>
            <p:nvPr/>
          </p:nvSpPr>
          <p:spPr>
            <a:xfrm>
              <a:off x="6573254" y="5028645"/>
              <a:ext cx="1768643" cy="1679658"/>
            </a:xfrm>
            <a:prstGeom prst="rect">
              <a:avLst/>
            </a:prstGeom>
            <a:solidFill>
              <a:srgbClr val="299B4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r"/>
              <a:r>
                <a:rPr lang="en-US" sz="2000" b="1" dirty="0">
                  <a:solidFill>
                    <a:schemeClr val="bg2"/>
                  </a:solidFill>
                </a:rPr>
                <a:t>3.9 </a:t>
              </a:r>
              <a:r>
                <a:rPr lang="en-US" sz="1400" dirty="0">
                  <a:solidFill>
                    <a:schemeClr val="bg2"/>
                  </a:solidFill>
                </a:rPr>
                <a:t>Reduce deaths </a:t>
              </a:r>
            </a:p>
            <a:p>
              <a:pPr algn="r"/>
              <a:r>
                <a:rPr lang="en-US" sz="1400" dirty="0">
                  <a:solidFill>
                    <a:schemeClr val="bg2"/>
                  </a:solidFill>
                </a:rPr>
                <a:t>and illness due to pollution </a:t>
              </a:r>
            </a:p>
            <a:p>
              <a:pPr algn="r"/>
              <a:r>
                <a:rPr lang="en-US" sz="1400" dirty="0">
                  <a:solidFill>
                    <a:schemeClr val="bg2"/>
                  </a:solidFill>
                </a:rPr>
                <a:t>and </a:t>
              </a:r>
            </a:p>
            <a:p>
              <a:pPr algn="r"/>
              <a:r>
                <a:rPr lang="en-US" sz="1400" spc="-100" dirty="0">
                  <a:solidFill>
                    <a:schemeClr val="bg2"/>
                  </a:solidFill>
                </a:rPr>
                <a:t>contamination</a:t>
              </a:r>
            </a:p>
          </p:txBody>
        </p:sp>
        <p:pic>
          <p:nvPicPr>
            <p:cNvPr id="42" name="Graphic 41" descr="Power Plant with solid fill">
              <a:extLst>
                <a:ext uri="{FF2B5EF4-FFF2-40B4-BE49-F238E27FC236}">
                  <a16:creationId xmlns:a16="http://schemas.microsoft.com/office/drawing/2014/main" id="{4E039005-8420-8B03-238D-90086EAE7BB2}"/>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629740" y="5876924"/>
              <a:ext cx="775555" cy="775555"/>
            </a:xfrm>
            <a:prstGeom prst="rect">
              <a:avLst/>
            </a:prstGeom>
          </p:spPr>
        </p:pic>
      </p:grpSp>
      <p:sp>
        <p:nvSpPr>
          <p:cNvPr id="45" name="Title 44">
            <a:extLst>
              <a:ext uri="{FF2B5EF4-FFF2-40B4-BE49-F238E27FC236}">
                <a16:creationId xmlns:a16="http://schemas.microsoft.com/office/drawing/2014/main" id="{C56F7ED7-C014-8590-D79F-3DC49878CAC1}"/>
              </a:ext>
            </a:extLst>
          </p:cNvPr>
          <p:cNvSpPr>
            <a:spLocks noGrp="1"/>
          </p:cNvSpPr>
          <p:nvPr>
            <p:ph type="title"/>
          </p:nvPr>
        </p:nvSpPr>
        <p:spPr>
          <a:xfrm>
            <a:off x="695325" y="188913"/>
            <a:ext cx="10656888" cy="1116012"/>
          </a:xfrm>
        </p:spPr>
        <p:txBody>
          <a:bodyPr anchor="ctr">
            <a:normAutofit fontScale="90000"/>
          </a:bodyPr>
          <a:lstStyle/>
          <a:p>
            <a:r>
              <a:rPr lang="en-GB" altLang="en-US" b="1" dirty="0">
                <a:solidFill>
                  <a:srgbClr val="FFFFFF"/>
                </a:solidFill>
                <a:latin typeface="Helvetica 77 Bold Condensed"/>
              </a:rPr>
              <a:t> </a:t>
            </a:r>
            <a:r>
              <a:rPr lang="en-GB" altLang="en-US" b="1" dirty="0">
                <a:solidFill>
                  <a:srgbClr val="002060"/>
                </a:solidFill>
                <a:latin typeface="Helvetica 77 Bold Condensed"/>
              </a:rPr>
              <a:t>TB and the Sustainable Development Goals</a:t>
            </a:r>
            <a:endParaRPr lang="en-ZA" dirty="0"/>
          </a:p>
        </p:txBody>
      </p:sp>
      <p:sp>
        <p:nvSpPr>
          <p:cNvPr id="17" name="TextBox 16">
            <a:extLst>
              <a:ext uri="{FF2B5EF4-FFF2-40B4-BE49-F238E27FC236}">
                <a16:creationId xmlns:a16="http://schemas.microsoft.com/office/drawing/2014/main" id="{41BF340E-A489-1F9F-DEDB-0881D1D5ECBE}"/>
              </a:ext>
            </a:extLst>
          </p:cNvPr>
          <p:cNvSpPr txBox="1"/>
          <p:nvPr/>
        </p:nvSpPr>
        <p:spPr>
          <a:xfrm>
            <a:off x="-3009900" y="0"/>
            <a:ext cx="2794000" cy="1754326"/>
          </a:xfrm>
          <a:prstGeom prst="rect">
            <a:avLst/>
          </a:prstGeom>
          <a:solidFill>
            <a:srgbClr val="FF66FF"/>
          </a:solidFill>
        </p:spPr>
        <p:txBody>
          <a:bodyPr wrap="square" rtlCol="0">
            <a:spAutoFit/>
          </a:bodyPr>
          <a:lstStyle/>
          <a:p>
            <a:pPr algn="ctr"/>
            <a:r>
              <a:rPr lang="en-ZA" b="1" dirty="0">
                <a:solidFill>
                  <a:srgbClr val="000000"/>
                </a:solidFill>
              </a:rPr>
              <a:t>Note to facilitator:</a:t>
            </a:r>
          </a:p>
          <a:p>
            <a:pPr algn="ctr"/>
            <a:endParaRPr lang="en-ZA" b="1" dirty="0">
              <a:solidFill>
                <a:srgbClr val="000000"/>
              </a:solidFill>
            </a:endParaRPr>
          </a:p>
          <a:p>
            <a:pPr algn="ctr"/>
            <a:r>
              <a:rPr lang="en-ZA" dirty="0">
                <a:solidFill>
                  <a:srgbClr val="000000"/>
                </a:solidFill>
              </a:rPr>
              <a:t>This slide is automatically animated – the goals will automatically appear on slideshow mode.  </a:t>
            </a:r>
            <a:endParaRPr lang="en-GB" dirty="0">
              <a:solidFill>
                <a:srgbClr val="000000"/>
              </a:solidFill>
            </a:endParaRPr>
          </a:p>
        </p:txBody>
      </p:sp>
    </p:spTree>
    <p:extLst>
      <p:ext uri="{BB962C8B-B14F-4D97-AF65-F5344CB8AC3E}">
        <p14:creationId xmlns:p14="http://schemas.microsoft.com/office/powerpoint/2010/main" val="42734714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250"/>
                                        <p:tgtEl>
                                          <p:spTgt spid="46"/>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250"/>
                                        <p:tgtEl>
                                          <p:spTgt spid="47"/>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250"/>
                                        <p:tgtEl>
                                          <p:spTgt spid="48"/>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250"/>
                                        <p:tgtEl>
                                          <p:spTgt spid="49"/>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250"/>
                                        <p:tgtEl>
                                          <p:spTgt spid="50"/>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250"/>
                                        <p:tgtEl>
                                          <p:spTgt spid="51"/>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fade">
                                      <p:cBhvr>
                                        <p:cTn id="31" dur="250"/>
                                        <p:tgtEl>
                                          <p:spTgt spid="52"/>
                                        </p:tgtEl>
                                      </p:cBhvr>
                                    </p:animEffect>
                                  </p:childTnLst>
                                </p:cTn>
                              </p:par>
                            </p:childTnLst>
                          </p:cTn>
                        </p:par>
                        <p:par>
                          <p:cTn id="32" fill="hold">
                            <p:stCondLst>
                              <p:cond delay="1750"/>
                            </p:stCondLst>
                            <p:childTnLst>
                              <p:par>
                                <p:cTn id="33" presetID="10" presetClass="entr" presetSubtype="0" fill="hold" nodeType="after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250"/>
                                        <p:tgtEl>
                                          <p:spTgt spid="53"/>
                                        </p:tgtEl>
                                      </p:cBhvr>
                                    </p:animEffect>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fade">
                                      <p:cBhvr>
                                        <p:cTn id="39" dur="250"/>
                                        <p:tgtEl>
                                          <p:spTgt spid="54"/>
                                        </p:tgtEl>
                                      </p:cBhvr>
                                    </p:animEffect>
                                  </p:childTnLst>
                                </p:cTn>
                              </p:par>
                            </p:childTnLst>
                          </p:cTn>
                        </p:par>
                        <p:par>
                          <p:cTn id="40" fill="hold">
                            <p:stCondLst>
                              <p:cond delay="2250"/>
                            </p:stCondLst>
                            <p:childTnLst>
                              <p:par>
                                <p:cTn id="41" presetID="22" presetClass="entr" presetSubtype="1"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up)">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76232-5669-1C99-74E6-D8D4A317BE1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503D3ED-DC0F-988F-82AE-7CCB5E46FCA2}"/>
              </a:ext>
            </a:extLst>
          </p:cNvPr>
          <p:cNvPicPr>
            <a:picLocks noChangeAspect="1"/>
          </p:cNvPicPr>
          <p:nvPr/>
        </p:nvPicPr>
        <p:blipFill>
          <a:blip r:embed="rId3"/>
          <a:stretch>
            <a:fillRect/>
          </a:stretch>
        </p:blipFill>
        <p:spPr>
          <a:xfrm>
            <a:off x="695325" y="1380735"/>
            <a:ext cx="1710991" cy="1705211"/>
          </a:xfrm>
          <a:prstGeom prst="rect">
            <a:avLst/>
          </a:prstGeom>
          <a:effectLst>
            <a:outerShdw blurRad="63500" sx="102000" sy="102000" algn="ctr" rotWithShape="0">
              <a:prstClr val="black">
                <a:alpha val="40000"/>
              </a:prstClr>
            </a:outerShdw>
          </a:effectLst>
        </p:spPr>
      </p:pic>
      <p:grpSp>
        <p:nvGrpSpPr>
          <p:cNvPr id="63" name="Group 62">
            <a:extLst>
              <a:ext uri="{FF2B5EF4-FFF2-40B4-BE49-F238E27FC236}">
                <a16:creationId xmlns:a16="http://schemas.microsoft.com/office/drawing/2014/main" id="{60088956-FF63-C465-C9DC-FDE808805B79}"/>
              </a:ext>
            </a:extLst>
          </p:cNvPr>
          <p:cNvGrpSpPr/>
          <p:nvPr/>
        </p:nvGrpSpPr>
        <p:grpSpPr>
          <a:xfrm>
            <a:off x="2638575" y="1393511"/>
            <a:ext cx="8713638" cy="5315178"/>
            <a:chOff x="2638575" y="1393511"/>
            <a:chExt cx="8713638" cy="5315178"/>
          </a:xfrm>
        </p:grpSpPr>
        <p:sp>
          <p:nvSpPr>
            <p:cNvPr id="13" name="Rectangle 12">
              <a:extLst>
                <a:ext uri="{FF2B5EF4-FFF2-40B4-BE49-F238E27FC236}">
                  <a16:creationId xmlns:a16="http://schemas.microsoft.com/office/drawing/2014/main" id="{40A4D738-5A9B-E718-1A23-2376AE7E4BB8}"/>
                </a:ext>
              </a:extLst>
            </p:cNvPr>
            <p:cNvSpPr/>
            <p:nvPr/>
          </p:nvSpPr>
          <p:spPr>
            <a:xfrm>
              <a:off x="8494297" y="1393511"/>
              <a:ext cx="2857916" cy="1180680"/>
            </a:xfrm>
            <a:prstGeom prst="rect">
              <a:avLst/>
            </a:prstGeom>
            <a:solidFill>
              <a:srgbClr val="D1F3D9"/>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3">
                      <a:lumMod val="50000"/>
                    </a:schemeClr>
                  </a:solidFill>
                </a:rPr>
                <a:t> 3.a </a:t>
              </a:r>
              <a:r>
                <a:rPr lang="en-US" sz="1400" dirty="0">
                  <a:solidFill>
                    <a:schemeClr val="accent3">
                      <a:lumMod val="50000"/>
                    </a:schemeClr>
                  </a:solidFill>
                </a:rPr>
                <a:t>Strengthen implementation FCTC  (tobacco)</a:t>
              </a:r>
            </a:p>
          </p:txBody>
        </p:sp>
        <p:sp>
          <p:nvSpPr>
            <p:cNvPr id="14" name="Rectangle 13">
              <a:extLst>
                <a:ext uri="{FF2B5EF4-FFF2-40B4-BE49-F238E27FC236}">
                  <a16:creationId xmlns:a16="http://schemas.microsoft.com/office/drawing/2014/main" id="{7A2BF55D-FFE2-2DC4-0FE0-707FA21A3587}"/>
                </a:ext>
              </a:extLst>
            </p:cNvPr>
            <p:cNvSpPr/>
            <p:nvPr/>
          </p:nvSpPr>
          <p:spPr>
            <a:xfrm>
              <a:off x="8494297" y="2771677"/>
              <a:ext cx="2857916" cy="1180680"/>
            </a:xfrm>
            <a:prstGeom prst="rect">
              <a:avLst/>
            </a:prstGeom>
            <a:solidFill>
              <a:srgbClr val="D1F3D9"/>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solidFill>
                    <a:schemeClr val="accent3">
                      <a:lumMod val="50000"/>
                    </a:schemeClr>
                  </a:solidFill>
                  <a:latin typeface="Calibri" panose="020F0502020204030204" pitchFamily="34" charset="0"/>
                  <a:cs typeface="Calibri" panose="020F0502020204030204" pitchFamily="34" charset="0"/>
                </a:rPr>
                <a:t>3.b </a:t>
              </a:r>
              <a:r>
                <a:rPr lang="en-GB" sz="1400" dirty="0">
                  <a:solidFill>
                    <a:schemeClr val="accent3">
                      <a:lumMod val="50000"/>
                    </a:schemeClr>
                  </a:solidFill>
                  <a:latin typeface="Calibri" panose="020F0502020204030204" pitchFamily="34" charset="0"/>
                  <a:cs typeface="Calibri" panose="020F0502020204030204" pitchFamily="34" charset="0"/>
                </a:rPr>
                <a:t>Access to affordable essential medicines and technologies</a:t>
              </a:r>
              <a:endParaRPr lang="en-GB" sz="1600" dirty="0">
                <a:solidFill>
                  <a:schemeClr val="accent3">
                    <a:lumMod val="50000"/>
                  </a:schemeClr>
                </a:solidFill>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586D76A2-83CD-2C1D-F987-5C11C9C357CE}"/>
                </a:ext>
              </a:extLst>
            </p:cNvPr>
            <p:cNvSpPr/>
            <p:nvPr/>
          </p:nvSpPr>
          <p:spPr>
            <a:xfrm>
              <a:off x="8494297" y="4149843"/>
              <a:ext cx="2857916" cy="1180680"/>
            </a:xfrm>
            <a:prstGeom prst="rect">
              <a:avLst/>
            </a:prstGeom>
            <a:solidFill>
              <a:srgbClr val="D1F3D9"/>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solidFill>
                    <a:schemeClr val="accent3">
                      <a:lumMod val="50000"/>
                    </a:schemeClr>
                  </a:solidFill>
                  <a:latin typeface="Calibri" panose="020F0502020204030204" pitchFamily="34" charset="0"/>
                  <a:cs typeface="Calibri" panose="020F0502020204030204" pitchFamily="34" charset="0"/>
                </a:rPr>
                <a:t>3.c </a:t>
              </a:r>
              <a:r>
                <a:rPr lang="en-GB" sz="1400" dirty="0">
                  <a:solidFill>
                    <a:schemeClr val="accent3">
                      <a:lumMod val="50000"/>
                    </a:schemeClr>
                  </a:solidFill>
                  <a:latin typeface="Calibri" panose="020F0502020204030204" pitchFamily="34" charset="0"/>
                  <a:cs typeface="Calibri" panose="020F0502020204030204" pitchFamily="34" charset="0"/>
                </a:rPr>
                <a:t>Increased health financing and health workforce in developing countries </a:t>
              </a:r>
              <a:endParaRPr lang="en-GB" sz="1600" dirty="0">
                <a:solidFill>
                  <a:schemeClr val="accent3">
                    <a:lumMod val="50000"/>
                  </a:schemeClr>
                </a:solidFill>
                <a:latin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E0C15D3D-0409-F83B-B3FD-7E28DA438703}"/>
                </a:ext>
              </a:extLst>
            </p:cNvPr>
            <p:cNvSpPr/>
            <p:nvPr/>
          </p:nvSpPr>
          <p:spPr>
            <a:xfrm>
              <a:off x="8494297" y="5528009"/>
              <a:ext cx="2857916" cy="1180680"/>
            </a:xfrm>
            <a:prstGeom prst="rect">
              <a:avLst/>
            </a:prstGeom>
            <a:solidFill>
              <a:srgbClr val="D1F3D9"/>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solidFill>
                    <a:schemeClr val="accent3">
                      <a:lumMod val="50000"/>
                    </a:schemeClr>
                  </a:solidFill>
                  <a:latin typeface="Calibri" panose="020F0502020204030204" pitchFamily="34" charset="0"/>
                  <a:cs typeface="Calibri" panose="020F0502020204030204" pitchFamily="34" charset="0"/>
                </a:rPr>
                <a:t>3.d </a:t>
              </a:r>
              <a:r>
                <a:rPr lang="en-GB" sz="1400" dirty="0">
                  <a:solidFill>
                    <a:schemeClr val="accent3">
                      <a:lumMod val="50000"/>
                    </a:schemeClr>
                  </a:solidFill>
                  <a:latin typeface="Calibri" panose="020F0502020204030204" pitchFamily="34" charset="0"/>
                  <a:cs typeface="Calibri" panose="020F0502020204030204" pitchFamily="34" charset="0"/>
                </a:rPr>
                <a:t>Enhance capacity</a:t>
              </a:r>
              <a:r>
                <a:rPr lang="en-US" sz="1400" dirty="0">
                  <a:solidFill>
                    <a:schemeClr val="accent3">
                      <a:lumMod val="50000"/>
                    </a:schemeClr>
                  </a:solidFill>
                  <a:latin typeface="Calibri" panose="020F0502020204030204" pitchFamily="34" charset="0"/>
                  <a:cs typeface="Calibri" panose="020F0502020204030204" pitchFamily="34" charset="0"/>
                </a:rPr>
                <a:t> for early warning, risk reduction and management of national and global health risks</a:t>
              </a:r>
              <a:endParaRPr lang="en-GB" sz="1400" dirty="0">
                <a:solidFill>
                  <a:schemeClr val="accent3">
                    <a:lumMod val="50000"/>
                  </a:schemeClr>
                </a:solidFill>
                <a:latin typeface="Calibri" panose="020F0502020204030204" pitchFamily="34" charset="0"/>
                <a:cs typeface="Calibri" panose="020F0502020204030204" pitchFamily="34" charset="0"/>
              </a:endParaRPr>
            </a:p>
          </p:txBody>
        </p:sp>
        <p:grpSp>
          <p:nvGrpSpPr>
            <p:cNvPr id="62" name="Group 61">
              <a:extLst>
                <a:ext uri="{FF2B5EF4-FFF2-40B4-BE49-F238E27FC236}">
                  <a16:creationId xmlns:a16="http://schemas.microsoft.com/office/drawing/2014/main" id="{FAD31598-B60A-E4A2-9750-F960042238B1}"/>
                </a:ext>
              </a:extLst>
            </p:cNvPr>
            <p:cNvGrpSpPr/>
            <p:nvPr/>
          </p:nvGrpSpPr>
          <p:grpSpPr>
            <a:xfrm>
              <a:off x="2638575" y="1393511"/>
              <a:ext cx="5703322" cy="5314792"/>
              <a:chOff x="2638575" y="1393511"/>
              <a:chExt cx="5703322" cy="5314792"/>
            </a:xfrm>
          </p:grpSpPr>
          <p:grpSp>
            <p:nvGrpSpPr>
              <p:cNvPr id="46" name="Group 45">
                <a:extLst>
                  <a:ext uri="{FF2B5EF4-FFF2-40B4-BE49-F238E27FC236}">
                    <a16:creationId xmlns:a16="http://schemas.microsoft.com/office/drawing/2014/main" id="{BB0B3FBC-3690-7805-A3AB-6A8A8C749E8E}"/>
                  </a:ext>
                </a:extLst>
              </p:cNvPr>
              <p:cNvGrpSpPr/>
              <p:nvPr/>
            </p:nvGrpSpPr>
            <p:grpSpPr>
              <a:xfrm>
                <a:off x="2731168" y="1393511"/>
                <a:ext cx="1768643" cy="1679658"/>
                <a:chOff x="2731168" y="1393511"/>
                <a:chExt cx="1768643" cy="1679658"/>
              </a:xfrm>
            </p:grpSpPr>
            <p:sp>
              <p:nvSpPr>
                <p:cNvPr id="2" name="Rectangle 1">
                  <a:extLst>
                    <a:ext uri="{FF2B5EF4-FFF2-40B4-BE49-F238E27FC236}">
                      <a16:creationId xmlns:a16="http://schemas.microsoft.com/office/drawing/2014/main" id="{02B79DF6-757C-9B87-C1FC-0AC6BDC96C88}"/>
                    </a:ext>
                  </a:extLst>
                </p:cNvPr>
                <p:cNvSpPr/>
                <p:nvPr/>
              </p:nvSpPr>
              <p:spPr>
                <a:xfrm>
                  <a:off x="2731168" y="1393511"/>
                  <a:ext cx="1768643" cy="1679658"/>
                </a:xfrm>
                <a:prstGeom prst="rect">
                  <a:avLst/>
                </a:prstGeom>
                <a:solidFill>
                  <a:srgbClr val="299B4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r"/>
                  <a:r>
                    <a:rPr lang="en-ZA" sz="2000" b="1" dirty="0">
                      <a:solidFill>
                        <a:schemeClr val="bg2"/>
                      </a:solidFill>
                    </a:rPr>
                    <a:t>3.1 </a:t>
                  </a:r>
                  <a:r>
                    <a:rPr lang="en-ZA" sz="1400" dirty="0">
                      <a:solidFill>
                        <a:schemeClr val="bg2"/>
                      </a:solidFill>
                    </a:rPr>
                    <a:t>Reduce maternal</a:t>
                  </a:r>
                </a:p>
                <a:p>
                  <a:pPr algn="r"/>
                  <a:r>
                    <a:rPr lang="en-ZA" sz="1400" dirty="0">
                      <a:solidFill>
                        <a:schemeClr val="bg2"/>
                      </a:solidFill>
                    </a:rPr>
                    <a:t>mortality</a:t>
                  </a:r>
                </a:p>
              </p:txBody>
            </p:sp>
            <p:pic>
              <p:nvPicPr>
                <p:cNvPr id="18" name="Graphic 17" descr="Pregnant lady with solid fill">
                  <a:extLst>
                    <a:ext uri="{FF2B5EF4-FFF2-40B4-BE49-F238E27FC236}">
                      <a16:creationId xmlns:a16="http://schemas.microsoft.com/office/drawing/2014/main" id="{80FC178A-CE9C-0411-DD8B-4265F40144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61546" y="1749624"/>
                  <a:ext cx="1107665" cy="1107665"/>
                </a:xfrm>
                <a:prstGeom prst="rect">
                  <a:avLst/>
                </a:prstGeom>
              </p:spPr>
            </p:pic>
          </p:grpSp>
          <p:grpSp>
            <p:nvGrpSpPr>
              <p:cNvPr id="47" name="Group 46">
                <a:extLst>
                  <a:ext uri="{FF2B5EF4-FFF2-40B4-BE49-F238E27FC236}">
                    <a16:creationId xmlns:a16="http://schemas.microsoft.com/office/drawing/2014/main" id="{EF42EE7D-B5A0-C735-24CB-D71E4BD950E0}"/>
                  </a:ext>
                </a:extLst>
              </p:cNvPr>
              <p:cNvGrpSpPr/>
              <p:nvPr/>
            </p:nvGrpSpPr>
            <p:grpSpPr>
              <a:xfrm>
                <a:off x="4652211" y="1393511"/>
                <a:ext cx="1768643" cy="1679658"/>
                <a:chOff x="4652211" y="1393511"/>
                <a:chExt cx="1768643" cy="1679658"/>
              </a:xfrm>
            </p:grpSpPr>
            <p:sp>
              <p:nvSpPr>
                <p:cNvPr id="3" name="Rectangle 2">
                  <a:extLst>
                    <a:ext uri="{FF2B5EF4-FFF2-40B4-BE49-F238E27FC236}">
                      <a16:creationId xmlns:a16="http://schemas.microsoft.com/office/drawing/2014/main" id="{F3999C69-AA65-BB85-467C-9452DEA0C859}"/>
                    </a:ext>
                  </a:extLst>
                </p:cNvPr>
                <p:cNvSpPr/>
                <p:nvPr/>
              </p:nvSpPr>
              <p:spPr>
                <a:xfrm>
                  <a:off x="4652211" y="1393511"/>
                  <a:ext cx="1768643" cy="1679658"/>
                </a:xfrm>
                <a:prstGeom prst="rect">
                  <a:avLst/>
                </a:prstGeom>
                <a:solidFill>
                  <a:srgbClr val="299B4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r"/>
                  <a:r>
                    <a:rPr lang="en-US" sz="2000" b="1" dirty="0">
                      <a:solidFill>
                        <a:schemeClr val="bg2"/>
                      </a:solidFill>
                    </a:rPr>
                    <a:t>3.2 </a:t>
                  </a:r>
                  <a:r>
                    <a:rPr lang="en-US" sz="1400" dirty="0">
                      <a:solidFill>
                        <a:schemeClr val="bg2"/>
                      </a:solidFill>
                    </a:rPr>
                    <a:t>Reduce child and neonatal mortality</a:t>
                  </a:r>
                </a:p>
              </p:txBody>
            </p:sp>
            <p:pic>
              <p:nvPicPr>
                <p:cNvPr id="20" name="Graphic 19" descr="Baby with solid fill">
                  <a:extLst>
                    <a:ext uri="{FF2B5EF4-FFF2-40B4-BE49-F238E27FC236}">
                      <a16:creationId xmlns:a16="http://schemas.microsoft.com/office/drawing/2014/main" id="{3EFE2A93-D98B-4791-98B7-B4A54CC85A5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848084">
                  <a:off x="4713606" y="1930092"/>
                  <a:ext cx="1083055" cy="1083055"/>
                </a:xfrm>
                <a:prstGeom prst="rect">
                  <a:avLst/>
                </a:prstGeom>
              </p:spPr>
            </p:pic>
          </p:grpSp>
          <p:grpSp>
            <p:nvGrpSpPr>
              <p:cNvPr id="48" name="Group 47">
                <a:extLst>
                  <a:ext uri="{FF2B5EF4-FFF2-40B4-BE49-F238E27FC236}">
                    <a16:creationId xmlns:a16="http://schemas.microsoft.com/office/drawing/2014/main" id="{10E153D4-B70E-28EA-92E5-C1CAE1B92DAD}"/>
                  </a:ext>
                </a:extLst>
              </p:cNvPr>
              <p:cNvGrpSpPr/>
              <p:nvPr/>
            </p:nvGrpSpPr>
            <p:grpSpPr>
              <a:xfrm>
                <a:off x="6573254" y="1393511"/>
                <a:ext cx="1768643" cy="1719708"/>
                <a:chOff x="6573254" y="1393511"/>
                <a:chExt cx="1768643" cy="1719708"/>
              </a:xfrm>
            </p:grpSpPr>
            <p:sp>
              <p:nvSpPr>
                <p:cNvPr id="4" name="Rectangle 3">
                  <a:extLst>
                    <a:ext uri="{FF2B5EF4-FFF2-40B4-BE49-F238E27FC236}">
                      <a16:creationId xmlns:a16="http://schemas.microsoft.com/office/drawing/2014/main" id="{1BC9C6AB-20EB-92AE-6D8A-B8BD37FB3B04}"/>
                    </a:ext>
                  </a:extLst>
                </p:cNvPr>
                <p:cNvSpPr/>
                <p:nvPr/>
              </p:nvSpPr>
              <p:spPr>
                <a:xfrm>
                  <a:off x="6573254" y="1393511"/>
                  <a:ext cx="1768643" cy="1679658"/>
                </a:xfrm>
                <a:prstGeom prst="rect">
                  <a:avLst/>
                </a:prstGeom>
                <a:solidFill>
                  <a:srgbClr val="299B4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r"/>
                  <a:r>
                    <a:rPr lang="en-US" sz="2000" b="1" dirty="0">
                      <a:solidFill>
                        <a:schemeClr val="bg2"/>
                      </a:solidFill>
                    </a:rPr>
                    <a:t>3.3 </a:t>
                  </a:r>
                  <a:r>
                    <a:rPr lang="en-US" sz="1200" dirty="0">
                      <a:solidFill>
                        <a:schemeClr val="bg2"/>
                      </a:solidFill>
                    </a:rPr>
                    <a:t>End the epidemics of AIDS, tuberculosis, malaria &amp; neglected tropical diseases and combat hepatitis, water-</a:t>
                  </a:r>
                </a:p>
                <a:p>
                  <a:pPr algn="r"/>
                  <a:r>
                    <a:rPr lang="en-US" sz="1200" dirty="0">
                      <a:solidFill>
                        <a:schemeClr val="bg2"/>
                      </a:solidFill>
                    </a:rPr>
                    <a:t>borne and  other communicable </a:t>
                  </a:r>
                </a:p>
                <a:p>
                  <a:pPr algn="r"/>
                  <a:r>
                    <a:rPr lang="en-US" sz="1200" dirty="0">
                      <a:solidFill>
                        <a:schemeClr val="bg2"/>
                      </a:solidFill>
                    </a:rPr>
                    <a:t>diseases</a:t>
                  </a:r>
                </a:p>
                <a:p>
                  <a:pPr algn="r"/>
                  <a:endParaRPr lang="en-ZA" sz="1200" dirty="0">
                    <a:solidFill>
                      <a:schemeClr val="bg2"/>
                    </a:solidFill>
                  </a:endParaRPr>
                </a:p>
              </p:txBody>
            </p:sp>
            <p:pic>
              <p:nvPicPr>
                <p:cNvPr id="22" name="Graphic 21" descr="Medicine with solid fill">
                  <a:extLst>
                    <a:ext uri="{FF2B5EF4-FFF2-40B4-BE49-F238E27FC236}">
                      <a16:creationId xmlns:a16="http://schemas.microsoft.com/office/drawing/2014/main" id="{710212CF-6155-388F-6056-E594B862128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73254" y="2434810"/>
                  <a:ext cx="678409" cy="678409"/>
                </a:xfrm>
                <a:prstGeom prst="rect">
                  <a:avLst/>
                </a:prstGeom>
              </p:spPr>
            </p:pic>
          </p:grpSp>
          <p:grpSp>
            <p:nvGrpSpPr>
              <p:cNvPr id="50" name="Group 49">
                <a:extLst>
                  <a:ext uri="{FF2B5EF4-FFF2-40B4-BE49-F238E27FC236}">
                    <a16:creationId xmlns:a16="http://schemas.microsoft.com/office/drawing/2014/main" id="{AD79B4D2-0236-B889-1DF0-7F509B17792A}"/>
                  </a:ext>
                </a:extLst>
              </p:cNvPr>
              <p:cNvGrpSpPr/>
              <p:nvPr/>
            </p:nvGrpSpPr>
            <p:grpSpPr>
              <a:xfrm>
                <a:off x="4642405" y="3211078"/>
                <a:ext cx="1778449" cy="1679658"/>
                <a:chOff x="4642405" y="3211078"/>
                <a:chExt cx="1778449" cy="1679658"/>
              </a:xfrm>
            </p:grpSpPr>
            <p:sp>
              <p:nvSpPr>
                <p:cNvPr id="8" name="Rectangle 7">
                  <a:extLst>
                    <a:ext uri="{FF2B5EF4-FFF2-40B4-BE49-F238E27FC236}">
                      <a16:creationId xmlns:a16="http://schemas.microsoft.com/office/drawing/2014/main" id="{8CE01FDD-B418-1C8F-818B-6A55F0747C52}"/>
                    </a:ext>
                  </a:extLst>
                </p:cNvPr>
                <p:cNvSpPr/>
                <p:nvPr/>
              </p:nvSpPr>
              <p:spPr>
                <a:xfrm>
                  <a:off x="4652211" y="3211078"/>
                  <a:ext cx="1768643" cy="1679658"/>
                </a:xfrm>
                <a:prstGeom prst="rect">
                  <a:avLst/>
                </a:prstGeom>
                <a:solidFill>
                  <a:srgbClr val="299B4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r"/>
                  <a:r>
                    <a:rPr lang="en-US" sz="2000" b="1" dirty="0">
                      <a:solidFill>
                        <a:schemeClr val="bg2"/>
                      </a:solidFill>
                    </a:rPr>
                    <a:t> 3.5 </a:t>
                  </a:r>
                  <a:r>
                    <a:rPr lang="en-US" sz="1400" dirty="0">
                      <a:solidFill>
                        <a:schemeClr val="bg2"/>
                      </a:solidFill>
                    </a:rPr>
                    <a:t>Strengthen prevention and treatment of substance  </a:t>
                  </a:r>
                </a:p>
                <a:p>
                  <a:pPr algn="r"/>
                  <a:r>
                    <a:rPr lang="en-US" sz="1400" dirty="0">
                      <a:solidFill>
                        <a:schemeClr val="bg2"/>
                      </a:solidFill>
                    </a:rPr>
                    <a:t>abuse </a:t>
                  </a:r>
                </a:p>
                <a:p>
                  <a:pPr algn="r"/>
                  <a:r>
                    <a:rPr lang="en-US" sz="1400" dirty="0">
                      <a:solidFill>
                        <a:schemeClr val="bg2"/>
                      </a:solidFill>
                    </a:rPr>
                    <a:t>(narcotics,</a:t>
                  </a:r>
                </a:p>
                <a:p>
                  <a:pPr algn="r"/>
                  <a:r>
                    <a:rPr lang="en-US" sz="1400" dirty="0">
                      <a:solidFill>
                        <a:schemeClr val="bg2"/>
                      </a:solidFill>
                    </a:rPr>
                    <a:t> alcohol)</a:t>
                  </a:r>
                  <a:endParaRPr lang="en-ZA" sz="1400" dirty="0">
                    <a:solidFill>
                      <a:schemeClr val="bg2"/>
                    </a:solidFill>
                  </a:endParaRPr>
                </a:p>
              </p:txBody>
            </p:sp>
            <p:pic>
              <p:nvPicPr>
                <p:cNvPr id="26" name="Graphic 25" descr="Needle with solid fill">
                  <a:extLst>
                    <a:ext uri="{FF2B5EF4-FFF2-40B4-BE49-F238E27FC236}">
                      <a16:creationId xmlns:a16="http://schemas.microsoft.com/office/drawing/2014/main" id="{E2332735-A9DF-0A2A-0EE5-78ECD74D982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6135224">
                  <a:off x="4642405" y="3832035"/>
                  <a:ext cx="914400" cy="914400"/>
                </a:xfrm>
                <a:prstGeom prst="rect">
                  <a:avLst/>
                </a:prstGeom>
              </p:spPr>
            </p:pic>
          </p:grpSp>
          <p:grpSp>
            <p:nvGrpSpPr>
              <p:cNvPr id="51" name="Group 50">
                <a:extLst>
                  <a:ext uri="{FF2B5EF4-FFF2-40B4-BE49-F238E27FC236}">
                    <a16:creationId xmlns:a16="http://schemas.microsoft.com/office/drawing/2014/main" id="{723F860F-32B8-AA56-7ED6-E2A84B80450B}"/>
                  </a:ext>
                </a:extLst>
              </p:cNvPr>
              <p:cNvGrpSpPr/>
              <p:nvPr/>
            </p:nvGrpSpPr>
            <p:grpSpPr>
              <a:xfrm>
                <a:off x="6573254" y="3211078"/>
                <a:ext cx="1768643" cy="1679658"/>
                <a:chOff x="6573254" y="3211078"/>
                <a:chExt cx="1768643" cy="1679658"/>
              </a:xfrm>
            </p:grpSpPr>
            <p:sp>
              <p:nvSpPr>
                <p:cNvPr id="9" name="Rectangle 8">
                  <a:extLst>
                    <a:ext uri="{FF2B5EF4-FFF2-40B4-BE49-F238E27FC236}">
                      <a16:creationId xmlns:a16="http://schemas.microsoft.com/office/drawing/2014/main" id="{1E655377-C832-1B6D-1D3E-1652BD9AAD52}"/>
                    </a:ext>
                  </a:extLst>
                </p:cNvPr>
                <p:cNvSpPr/>
                <p:nvPr/>
              </p:nvSpPr>
              <p:spPr>
                <a:xfrm>
                  <a:off x="6573254" y="3211078"/>
                  <a:ext cx="1768643" cy="1679658"/>
                </a:xfrm>
                <a:prstGeom prst="rect">
                  <a:avLst/>
                </a:prstGeom>
                <a:solidFill>
                  <a:srgbClr val="299B4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r" defTabSz="913373" rtl="1">
                    <a:defRPr/>
                  </a:pPr>
                  <a:r>
                    <a:rPr lang="en-GB" sz="1400" dirty="0">
                      <a:solidFill>
                        <a:schemeClr val="bg2"/>
                      </a:solidFill>
                      <a:latin typeface="Calibri" panose="020F0502020204030204" pitchFamily="34" charset="0"/>
                      <a:cs typeface="Calibri" panose="020F0502020204030204" pitchFamily="34" charset="0"/>
                    </a:rPr>
                    <a:t> </a:t>
                  </a:r>
                  <a:r>
                    <a:rPr lang="en-GB" sz="2000" b="1" dirty="0">
                      <a:solidFill>
                        <a:schemeClr val="bg2"/>
                      </a:solidFill>
                      <a:latin typeface="Calibri" panose="020F0502020204030204" pitchFamily="34" charset="0"/>
                      <a:cs typeface="Calibri" panose="020F0502020204030204" pitchFamily="34" charset="0"/>
                    </a:rPr>
                    <a:t>3.6</a:t>
                  </a:r>
                  <a:r>
                    <a:rPr lang="en-GB" sz="1400" dirty="0">
                      <a:solidFill>
                        <a:schemeClr val="bg2"/>
                      </a:solidFill>
                      <a:latin typeface="Calibri" panose="020F0502020204030204" pitchFamily="34" charset="0"/>
                      <a:cs typeface="Calibri" panose="020F0502020204030204" pitchFamily="34" charset="0"/>
                    </a:rPr>
                    <a:t> Reduce mortality due to</a:t>
                  </a:r>
                </a:p>
                <a:p>
                  <a:pPr algn="r" defTabSz="913373" rtl="1">
                    <a:defRPr/>
                  </a:pPr>
                  <a:r>
                    <a:rPr lang="en-GB" sz="1400" dirty="0">
                      <a:solidFill>
                        <a:schemeClr val="bg2"/>
                      </a:solidFill>
                      <a:latin typeface="Calibri" panose="020F0502020204030204" pitchFamily="34" charset="0"/>
                      <a:cs typeface="Calibri" panose="020F0502020204030204" pitchFamily="34" charset="0"/>
                    </a:rPr>
                    <a:t> road traffic</a:t>
                  </a:r>
                </a:p>
                <a:p>
                  <a:pPr algn="r" defTabSz="913373" rtl="1">
                    <a:defRPr/>
                  </a:pPr>
                  <a:r>
                    <a:rPr lang="en-GB" sz="1400" dirty="0">
                      <a:solidFill>
                        <a:schemeClr val="bg2"/>
                      </a:solidFill>
                      <a:latin typeface="Calibri" panose="020F0502020204030204" pitchFamily="34" charset="0"/>
                      <a:cs typeface="Calibri" panose="020F0502020204030204" pitchFamily="34" charset="0"/>
                    </a:rPr>
                    <a:t> injuries</a:t>
                  </a:r>
                </a:p>
              </p:txBody>
            </p:sp>
            <p:pic>
              <p:nvPicPr>
                <p:cNvPr id="28" name="Graphic 27" descr="Slippery Road with solid fill">
                  <a:extLst>
                    <a:ext uri="{FF2B5EF4-FFF2-40B4-BE49-F238E27FC236}">
                      <a16:creationId xmlns:a16="http://schemas.microsoft.com/office/drawing/2014/main" id="{B33E095B-77C3-8F1C-3DF9-18921188246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94463" y="3918280"/>
                  <a:ext cx="914400" cy="914400"/>
                </a:xfrm>
                <a:prstGeom prst="rect">
                  <a:avLst/>
                </a:prstGeom>
              </p:spPr>
            </p:pic>
          </p:grpSp>
          <p:grpSp>
            <p:nvGrpSpPr>
              <p:cNvPr id="52" name="Group 51">
                <a:extLst>
                  <a:ext uri="{FF2B5EF4-FFF2-40B4-BE49-F238E27FC236}">
                    <a16:creationId xmlns:a16="http://schemas.microsoft.com/office/drawing/2014/main" id="{EB6AD44D-6F43-33A3-FCC2-507F04ED90DE}"/>
                  </a:ext>
                </a:extLst>
              </p:cNvPr>
              <p:cNvGrpSpPr/>
              <p:nvPr/>
            </p:nvGrpSpPr>
            <p:grpSpPr>
              <a:xfrm>
                <a:off x="2731168" y="5028645"/>
                <a:ext cx="1768643" cy="1679658"/>
                <a:chOff x="2731168" y="5028645"/>
                <a:chExt cx="1768643" cy="1679658"/>
              </a:xfrm>
            </p:grpSpPr>
            <p:sp>
              <p:nvSpPr>
                <p:cNvPr id="10" name="Rectangle 9">
                  <a:extLst>
                    <a:ext uri="{FF2B5EF4-FFF2-40B4-BE49-F238E27FC236}">
                      <a16:creationId xmlns:a16="http://schemas.microsoft.com/office/drawing/2014/main" id="{98B587D1-CC5D-E2A7-26F2-5F68DD94B1E5}"/>
                    </a:ext>
                  </a:extLst>
                </p:cNvPr>
                <p:cNvSpPr/>
                <p:nvPr/>
              </p:nvSpPr>
              <p:spPr>
                <a:xfrm>
                  <a:off x="2731168" y="5028645"/>
                  <a:ext cx="1768643" cy="1679658"/>
                </a:xfrm>
                <a:prstGeom prst="rect">
                  <a:avLst/>
                </a:prstGeom>
                <a:solidFill>
                  <a:srgbClr val="299B4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r"/>
                  <a:r>
                    <a:rPr lang="en-US" sz="2000" b="1" dirty="0">
                      <a:solidFill>
                        <a:schemeClr val="bg2"/>
                      </a:solidFill>
                    </a:rPr>
                    <a:t> 3.7 </a:t>
                  </a:r>
                  <a:r>
                    <a:rPr lang="en-US" sz="1400" dirty="0">
                      <a:solidFill>
                        <a:schemeClr val="bg2"/>
                      </a:solidFill>
                    </a:rPr>
                    <a:t>Universal</a:t>
                  </a:r>
                </a:p>
                <a:p>
                  <a:pPr algn="r"/>
                  <a:r>
                    <a:rPr lang="en-US" sz="1400" dirty="0">
                      <a:solidFill>
                        <a:schemeClr val="bg2"/>
                      </a:solidFill>
                    </a:rPr>
                    <a:t>access to sexual and </a:t>
                  </a:r>
                </a:p>
                <a:p>
                  <a:pPr algn="r"/>
                  <a:r>
                    <a:rPr lang="en-US" sz="1400" dirty="0">
                      <a:solidFill>
                        <a:schemeClr val="bg2"/>
                      </a:solidFill>
                    </a:rPr>
                    <a:t>reproductive health-care services</a:t>
                  </a:r>
                  <a:endParaRPr lang="en-ZA" sz="1400" dirty="0">
                    <a:solidFill>
                      <a:schemeClr val="bg2"/>
                    </a:solidFill>
                  </a:endParaRPr>
                </a:p>
              </p:txBody>
            </p:sp>
            <p:pic>
              <p:nvPicPr>
                <p:cNvPr id="30" name="Picture 29" descr="A close-up of a condom">
                  <a:extLst>
                    <a:ext uri="{FF2B5EF4-FFF2-40B4-BE49-F238E27FC236}">
                      <a16:creationId xmlns:a16="http://schemas.microsoft.com/office/drawing/2014/main" id="{BFA72B7E-A790-BA14-5CB8-3AB620B5C372}"/>
                    </a:ext>
                  </a:extLst>
                </p:cNvPr>
                <p:cNvPicPr>
                  <a:picLocks noChangeAspect="1"/>
                </p:cNvPicPr>
                <p:nvPr/>
              </p:nvPicPr>
              <p:blipFill rotWithShape="1">
                <a:blip r:embed="rId14">
                  <a:duotone>
                    <a:schemeClr val="bg2">
                      <a:shade val="45000"/>
                      <a:satMod val="135000"/>
                    </a:schemeClr>
                    <a:prstClr val="white"/>
                  </a:duotone>
                  <a:extLst>
                    <a:ext uri="{28A0092B-C50C-407E-A947-70E740481C1C}">
                      <a14:useLocalDpi xmlns:a14="http://schemas.microsoft.com/office/drawing/2010/main" val="0"/>
                    </a:ext>
                  </a:extLst>
                </a:blip>
                <a:srcRect l="27040" t="8947" r="24972" b="9024"/>
                <a:stretch/>
              </p:blipFill>
              <p:spPr>
                <a:xfrm>
                  <a:off x="3315379" y="6099026"/>
                  <a:ext cx="575590" cy="553454"/>
                </a:xfrm>
                <a:prstGeom prst="rect">
                  <a:avLst/>
                </a:prstGeom>
              </p:spPr>
            </p:pic>
            <p:pic>
              <p:nvPicPr>
                <p:cNvPr id="32" name="Picture 31" descr="IUD&#10;">
                  <a:extLst>
                    <a:ext uri="{FF2B5EF4-FFF2-40B4-BE49-F238E27FC236}">
                      <a16:creationId xmlns:a16="http://schemas.microsoft.com/office/drawing/2014/main" id="{AF3CB8CA-86E4-1A72-0570-22706D7EE64F}"/>
                    </a:ext>
                  </a:extLst>
                </p:cNvPr>
                <p:cNvPicPr>
                  <a:picLocks noChangeAspect="1"/>
                </p:cNvPicPr>
                <p:nvPr/>
              </p:nvPicPr>
              <p:blipFill rotWithShape="1">
                <a:blip r:embed="rId15">
                  <a:extLst>
                    <a:ext uri="{28A0092B-C50C-407E-A947-70E740481C1C}">
                      <a14:useLocalDpi xmlns:a14="http://schemas.microsoft.com/office/drawing/2010/main" val="0"/>
                    </a:ext>
                  </a:extLst>
                </a:blip>
                <a:srcRect l="6888" r="47336" b="-1403"/>
                <a:stretch/>
              </p:blipFill>
              <p:spPr>
                <a:xfrm rot="20931378">
                  <a:off x="2794670" y="5954843"/>
                  <a:ext cx="633853" cy="630043"/>
                </a:xfrm>
                <a:prstGeom prst="rect">
                  <a:avLst/>
                </a:prstGeom>
              </p:spPr>
            </p:pic>
          </p:grpSp>
          <p:grpSp>
            <p:nvGrpSpPr>
              <p:cNvPr id="49" name="Group 48">
                <a:extLst>
                  <a:ext uri="{FF2B5EF4-FFF2-40B4-BE49-F238E27FC236}">
                    <a16:creationId xmlns:a16="http://schemas.microsoft.com/office/drawing/2014/main" id="{89E68982-79D6-04EF-3E89-96342BE5031F}"/>
                  </a:ext>
                </a:extLst>
              </p:cNvPr>
              <p:cNvGrpSpPr/>
              <p:nvPr/>
            </p:nvGrpSpPr>
            <p:grpSpPr>
              <a:xfrm>
                <a:off x="2638575" y="3211078"/>
                <a:ext cx="1861236" cy="1679658"/>
                <a:chOff x="2638575" y="3211078"/>
                <a:chExt cx="1861236" cy="1679658"/>
              </a:xfrm>
            </p:grpSpPr>
            <p:sp>
              <p:nvSpPr>
                <p:cNvPr id="6" name="Rectangle 5">
                  <a:extLst>
                    <a:ext uri="{FF2B5EF4-FFF2-40B4-BE49-F238E27FC236}">
                      <a16:creationId xmlns:a16="http://schemas.microsoft.com/office/drawing/2014/main" id="{33125C95-76C2-3ABE-B749-84FEF46CCC88}"/>
                    </a:ext>
                  </a:extLst>
                </p:cNvPr>
                <p:cNvSpPr/>
                <p:nvPr/>
              </p:nvSpPr>
              <p:spPr>
                <a:xfrm>
                  <a:off x="2731168" y="3211078"/>
                  <a:ext cx="1768643" cy="1679658"/>
                </a:xfrm>
                <a:prstGeom prst="rect">
                  <a:avLst/>
                </a:prstGeom>
                <a:solidFill>
                  <a:srgbClr val="299B4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r" defTabSz="913373" rtl="1">
                    <a:defRPr/>
                  </a:pPr>
                  <a:r>
                    <a:rPr lang="en-US" sz="2000" b="1">
                      <a:solidFill>
                        <a:schemeClr val="bg2"/>
                      </a:solidFill>
                    </a:rPr>
                    <a:t>3.4 </a:t>
                  </a:r>
                  <a:r>
                    <a:rPr lang="en-US" sz="1400">
                      <a:solidFill>
                        <a:schemeClr val="bg2"/>
                      </a:solidFill>
                    </a:rPr>
                    <a:t>Reduce mortality due to NCDs &amp; improve mental health</a:t>
                  </a:r>
                  <a:endParaRPr lang="en-US" sz="1400" dirty="0">
                    <a:solidFill>
                      <a:schemeClr val="bg2"/>
                    </a:solidFill>
                  </a:endParaRPr>
                </a:p>
              </p:txBody>
            </p:sp>
            <p:pic>
              <p:nvPicPr>
                <p:cNvPr id="34" name="Graphic 33" descr="Brain in head with solid fill">
                  <a:extLst>
                    <a:ext uri="{FF2B5EF4-FFF2-40B4-BE49-F238E27FC236}">
                      <a16:creationId xmlns:a16="http://schemas.microsoft.com/office/drawing/2014/main" id="{607EFA9C-275E-3F7E-F719-1BC6DE8734B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638575" y="3918655"/>
                  <a:ext cx="914400" cy="914400"/>
                </a:xfrm>
                <a:prstGeom prst="rect">
                  <a:avLst/>
                </a:prstGeom>
              </p:spPr>
            </p:pic>
          </p:grpSp>
          <p:grpSp>
            <p:nvGrpSpPr>
              <p:cNvPr id="53" name="Group 52">
                <a:extLst>
                  <a:ext uri="{FF2B5EF4-FFF2-40B4-BE49-F238E27FC236}">
                    <a16:creationId xmlns:a16="http://schemas.microsoft.com/office/drawing/2014/main" id="{43733B9D-58BA-A964-0313-25CAEB771011}"/>
                  </a:ext>
                </a:extLst>
              </p:cNvPr>
              <p:cNvGrpSpPr/>
              <p:nvPr/>
            </p:nvGrpSpPr>
            <p:grpSpPr>
              <a:xfrm>
                <a:off x="4652211" y="5028645"/>
                <a:ext cx="1768643" cy="1679658"/>
                <a:chOff x="4652211" y="5028645"/>
                <a:chExt cx="1768643" cy="1679658"/>
              </a:xfrm>
            </p:grpSpPr>
            <p:sp>
              <p:nvSpPr>
                <p:cNvPr id="11" name="Rectangle 10">
                  <a:extLst>
                    <a:ext uri="{FF2B5EF4-FFF2-40B4-BE49-F238E27FC236}">
                      <a16:creationId xmlns:a16="http://schemas.microsoft.com/office/drawing/2014/main" id="{F0AA10FD-ADEA-4C4B-06D6-189A9623BA47}"/>
                    </a:ext>
                  </a:extLst>
                </p:cNvPr>
                <p:cNvSpPr/>
                <p:nvPr/>
              </p:nvSpPr>
              <p:spPr>
                <a:xfrm>
                  <a:off x="4652211" y="5028645"/>
                  <a:ext cx="1768643" cy="1679658"/>
                </a:xfrm>
                <a:prstGeom prst="rect">
                  <a:avLst/>
                </a:prstGeom>
                <a:solidFill>
                  <a:srgbClr val="299B4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r"/>
                  <a:r>
                    <a:rPr lang="en-US" sz="2000" b="1" dirty="0">
                      <a:solidFill>
                        <a:schemeClr val="bg2"/>
                      </a:solidFill>
                    </a:rPr>
                    <a:t> 3.8 </a:t>
                  </a:r>
                  <a:r>
                    <a:rPr lang="en-US" sz="1400" dirty="0">
                      <a:solidFill>
                        <a:schemeClr val="bg2"/>
                      </a:solidFill>
                    </a:rPr>
                    <a:t>Achieve universal health coverage</a:t>
                  </a:r>
                </a:p>
              </p:txBody>
            </p:sp>
            <p:pic>
              <p:nvPicPr>
                <p:cNvPr id="38" name="Picture 37" descr="A black and white image of two people holding a child">
                  <a:extLst>
                    <a:ext uri="{FF2B5EF4-FFF2-40B4-BE49-F238E27FC236}">
                      <a16:creationId xmlns:a16="http://schemas.microsoft.com/office/drawing/2014/main" id="{12252A96-CF56-B180-74AA-663B148D4C41}"/>
                    </a:ext>
                  </a:extLst>
                </p:cNvPr>
                <p:cNvPicPr>
                  <a:picLocks noChangeAspect="1"/>
                </p:cNvPicPr>
                <p:nvPr/>
              </p:nvPicPr>
              <p:blipFill rotWithShape="1">
                <a:blip r:embed="rId18">
                  <a:lum bright="70000" contrast="-70000"/>
                  <a:extLst>
                    <a:ext uri="{BEBA8EAE-BF5A-486C-A8C5-ECC9F3942E4B}">
                      <a14:imgProps xmlns:a14="http://schemas.microsoft.com/office/drawing/2010/main">
                        <a14:imgLayer r:embed="rId19">
                          <a14:imgEffect>
                            <a14:artisticChalkSketch/>
                          </a14:imgEffect>
                        </a14:imgLayer>
                      </a14:imgProps>
                    </a:ext>
                    <a:ext uri="{28A0092B-C50C-407E-A947-70E740481C1C}">
                      <a14:useLocalDpi xmlns:a14="http://schemas.microsoft.com/office/drawing/2010/main" val="0"/>
                    </a:ext>
                  </a:extLst>
                </a:blip>
                <a:srcRect l="30757" t="26674" r="31633" b="26675"/>
                <a:stretch/>
              </p:blipFill>
              <p:spPr>
                <a:xfrm>
                  <a:off x="4757634" y="5821101"/>
                  <a:ext cx="1191585" cy="831378"/>
                </a:xfrm>
                <a:prstGeom prst="rect">
                  <a:avLst/>
                </a:prstGeom>
              </p:spPr>
            </p:pic>
          </p:grpSp>
          <p:grpSp>
            <p:nvGrpSpPr>
              <p:cNvPr id="54" name="Group 53">
                <a:extLst>
                  <a:ext uri="{FF2B5EF4-FFF2-40B4-BE49-F238E27FC236}">
                    <a16:creationId xmlns:a16="http://schemas.microsoft.com/office/drawing/2014/main" id="{0CC853AE-5CAE-BBD9-5125-2894ED3C85A0}"/>
                  </a:ext>
                </a:extLst>
              </p:cNvPr>
              <p:cNvGrpSpPr/>
              <p:nvPr/>
            </p:nvGrpSpPr>
            <p:grpSpPr>
              <a:xfrm>
                <a:off x="6573254" y="5028645"/>
                <a:ext cx="1768643" cy="1679658"/>
                <a:chOff x="6573254" y="5028645"/>
                <a:chExt cx="1768643" cy="1679658"/>
              </a:xfrm>
            </p:grpSpPr>
            <p:sp>
              <p:nvSpPr>
                <p:cNvPr id="12" name="Rectangle 11">
                  <a:extLst>
                    <a:ext uri="{FF2B5EF4-FFF2-40B4-BE49-F238E27FC236}">
                      <a16:creationId xmlns:a16="http://schemas.microsoft.com/office/drawing/2014/main" id="{569C6479-4419-5277-BF01-9EF58540E092}"/>
                    </a:ext>
                  </a:extLst>
                </p:cNvPr>
                <p:cNvSpPr/>
                <p:nvPr/>
              </p:nvSpPr>
              <p:spPr>
                <a:xfrm>
                  <a:off x="6573254" y="5028645"/>
                  <a:ext cx="1768643" cy="1679658"/>
                </a:xfrm>
                <a:prstGeom prst="rect">
                  <a:avLst/>
                </a:prstGeom>
                <a:solidFill>
                  <a:srgbClr val="299B4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r"/>
                  <a:r>
                    <a:rPr lang="en-US" sz="2000" b="1" dirty="0">
                      <a:solidFill>
                        <a:schemeClr val="bg2"/>
                      </a:solidFill>
                    </a:rPr>
                    <a:t>3.9 </a:t>
                  </a:r>
                  <a:r>
                    <a:rPr lang="en-US" sz="1400" dirty="0">
                      <a:solidFill>
                        <a:schemeClr val="bg2"/>
                      </a:solidFill>
                    </a:rPr>
                    <a:t>Reduce deaths </a:t>
                  </a:r>
                </a:p>
                <a:p>
                  <a:pPr algn="r"/>
                  <a:r>
                    <a:rPr lang="en-US" sz="1400" dirty="0">
                      <a:solidFill>
                        <a:schemeClr val="bg2"/>
                      </a:solidFill>
                    </a:rPr>
                    <a:t>and illness due to pollution </a:t>
                  </a:r>
                </a:p>
                <a:p>
                  <a:pPr algn="r"/>
                  <a:r>
                    <a:rPr lang="en-US" sz="1400" dirty="0">
                      <a:solidFill>
                        <a:schemeClr val="bg2"/>
                      </a:solidFill>
                    </a:rPr>
                    <a:t>and </a:t>
                  </a:r>
                </a:p>
                <a:p>
                  <a:pPr algn="r"/>
                  <a:r>
                    <a:rPr lang="en-US" sz="1400" spc="-100" dirty="0">
                      <a:solidFill>
                        <a:schemeClr val="bg2"/>
                      </a:solidFill>
                    </a:rPr>
                    <a:t>contamination</a:t>
                  </a:r>
                </a:p>
              </p:txBody>
            </p:sp>
            <p:pic>
              <p:nvPicPr>
                <p:cNvPr id="42" name="Graphic 41" descr="Power Plant with solid fill">
                  <a:extLst>
                    <a:ext uri="{FF2B5EF4-FFF2-40B4-BE49-F238E27FC236}">
                      <a16:creationId xmlns:a16="http://schemas.microsoft.com/office/drawing/2014/main" id="{4E039005-8420-8B03-238D-90086EAE7BB2}"/>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629740" y="5876924"/>
                  <a:ext cx="775555" cy="775555"/>
                </a:xfrm>
                <a:prstGeom prst="rect">
                  <a:avLst/>
                </a:prstGeom>
              </p:spPr>
            </p:pic>
          </p:grpSp>
        </p:grpSp>
      </p:grpSp>
      <p:sp>
        <p:nvSpPr>
          <p:cNvPr id="45" name="Title 44">
            <a:extLst>
              <a:ext uri="{FF2B5EF4-FFF2-40B4-BE49-F238E27FC236}">
                <a16:creationId xmlns:a16="http://schemas.microsoft.com/office/drawing/2014/main" id="{C56F7ED7-C014-8590-D79F-3DC49878CAC1}"/>
              </a:ext>
            </a:extLst>
          </p:cNvPr>
          <p:cNvSpPr>
            <a:spLocks noGrp="1"/>
          </p:cNvSpPr>
          <p:nvPr>
            <p:ph type="title"/>
          </p:nvPr>
        </p:nvSpPr>
        <p:spPr>
          <a:xfrm>
            <a:off x="695325" y="188913"/>
            <a:ext cx="10656888" cy="1116012"/>
          </a:xfrm>
        </p:spPr>
        <p:txBody>
          <a:bodyPr anchor="ctr">
            <a:normAutofit fontScale="90000"/>
          </a:bodyPr>
          <a:lstStyle/>
          <a:p>
            <a:r>
              <a:rPr lang="en-GB" altLang="en-US" b="1" dirty="0">
                <a:solidFill>
                  <a:srgbClr val="FFFFFF"/>
                </a:solidFill>
                <a:latin typeface="Helvetica 77 Bold Condensed"/>
              </a:rPr>
              <a:t> </a:t>
            </a:r>
            <a:r>
              <a:rPr lang="en-GB" altLang="en-US" b="1" dirty="0">
                <a:solidFill>
                  <a:srgbClr val="002060"/>
                </a:solidFill>
                <a:latin typeface="Helvetica 77 Bold Condensed"/>
              </a:rPr>
              <a:t>TB and the Sustainable Development Goals</a:t>
            </a:r>
            <a:endParaRPr lang="en-ZA" dirty="0"/>
          </a:p>
        </p:txBody>
      </p:sp>
      <p:sp>
        <p:nvSpPr>
          <p:cNvPr id="5" name="Rectangle 4">
            <a:extLst>
              <a:ext uri="{FF2B5EF4-FFF2-40B4-BE49-F238E27FC236}">
                <a16:creationId xmlns:a16="http://schemas.microsoft.com/office/drawing/2014/main" id="{2697A07D-51CD-081E-0185-D0B6CB0D2936}"/>
              </a:ext>
            </a:extLst>
          </p:cNvPr>
          <p:cNvSpPr/>
          <p:nvPr/>
        </p:nvSpPr>
        <p:spPr>
          <a:xfrm>
            <a:off x="0" y="0"/>
            <a:ext cx="12192000" cy="6708303"/>
          </a:xfrm>
          <a:prstGeom prst="rect">
            <a:avLst/>
          </a:prstGeom>
          <a:solidFill>
            <a:srgbClr val="FFFFF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64" name="Group 63">
            <a:extLst>
              <a:ext uri="{FF2B5EF4-FFF2-40B4-BE49-F238E27FC236}">
                <a16:creationId xmlns:a16="http://schemas.microsoft.com/office/drawing/2014/main" id="{03426C8C-6DC1-DCF9-227B-5799CB6EF36B}"/>
              </a:ext>
            </a:extLst>
          </p:cNvPr>
          <p:cNvGrpSpPr/>
          <p:nvPr/>
        </p:nvGrpSpPr>
        <p:grpSpPr>
          <a:xfrm>
            <a:off x="5161558" y="40928"/>
            <a:ext cx="4737195" cy="4426309"/>
            <a:chOff x="12336383" y="221655"/>
            <a:chExt cx="4737195" cy="4426309"/>
          </a:xfrm>
        </p:grpSpPr>
        <p:sp>
          <p:nvSpPr>
            <p:cNvPr id="56" name="Rectangle 55">
              <a:extLst>
                <a:ext uri="{FF2B5EF4-FFF2-40B4-BE49-F238E27FC236}">
                  <a16:creationId xmlns:a16="http://schemas.microsoft.com/office/drawing/2014/main" id="{8C15C60A-28E3-1B84-313B-B0850386E926}"/>
                </a:ext>
              </a:extLst>
            </p:cNvPr>
            <p:cNvSpPr/>
            <p:nvPr/>
          </p:nvSpPr>
          <p:spPr>
            <a:xfrm>
              <a:off x="12336383" y="221655"/>
              <a:ext cx="4737195" cy="4426309"/>
            </a:xfrm>
            <a:prstGeom prst="rect">
              <a:avLst/>
            </a:prstGeom>
            <a:solidFill>
              <a:srgbClr val="299B4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r"/>
              <a:r>
                <a:rPr lang="en-US" sz="4800" b="1" dirty="0">
                  <a:solidFill>
                    <a:schemeClr val="bg2"/>
                  </a:solidFill>
                </a:rPr>
                <a:t>3.3 </a:t>
              </a:r>
              <a:r>
                <a:rPr lang="en-US" sz="3200" dirty="0">
                  <a:solidFill>
                    <a:schemeClr val="bg2"/>
                  </a:solidFill>
                </a:rPr>
                <a:t>End the epidemics of AIDS, tuberculosis, malaria &amp; neglected tropical diseases and combat hepatitis, water-</a:t>
              </a:r>
            </a:p>
            <a:p>
              <a:pPr algn="r"/>
              <a:r>
                <a:rPr lang="en-US" sz="3200" dirty="0">
                  <a:solidFill>
                    <a:schemeClr val="bg2"/>
                  </a:solidFill>
                </a:rPr>
                <a:t>borne and  other communicable </a:t>
              </a:r>
            </a:p>
            <a:p>
              <a:pPr algn="r"/>
              <a:r>
                <a:rPr lang="en-US" sz="3200" dirty="0">
                  <a:solidFill>
                    <a:schemeClr val="bg2"/>
                  </a:solidFill>
                </a:rPr>
                <a:t>diseases</a:t>
              </a:r>
            </a:p>
            <a:p>
              <a:pPr algn="r"/>
              <a:endParaRPr lang="en-ZA" sz="3200" dirty="0">
                <a:solidFill>
                  <a:schemeClr val="bg2"/>
                </a:solidFill>
              </a:endParaRPr>
            </a:p>
          </p:txBody>
        </p:sp>
        <p:pic>
          <p:nvPicPr>
            <p:cNvPr id="59" name="Graphic 58" descr="Medicine with solid fill">
              <a:extLst>
                <a:ext uri="{FF2B5EF4-FFF2-40B4-BE49-F238E27FC236}">
                  <a16:creationId xmlns:a16="http://schemas.microsoft.com/office/drawing/2014/main" id="{CED4FFCB-F6D2-64FF-0C12-7667377AA80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541627" y="2648556"/>
              <a:ext cx="1955422" cy="1821856"/>
            </a:xfrm>
            <a:prstGeom prst="rect">
              <a:avLst/>
            </a:prstGeom>
          </p:spPr>
        </p:pic>
      </p:grpSp>
      <p:grpSp>
        <p:nvGrpSpPr>
          <p:cNvPr id="65" name="Group 64">
            <a:extLst>
              <a:ext uri="{FF2B5EF4-FFF2-40B4-BE49-F238E27FC236}">
                <a16:creationId xmlns:a16="http://schemas.microsoft.com/office/drawing/2014/main" id="{66B349EC-7531-6542-23B4-783B37228303}"/>
              </a:ext>
            </a:extLst>
          </p:cNvPr>
          <p:cNvGrpSpPr/>
          <p:nvPr/>
        </p:nvGrpSpPr>
        <p:grpSpPr>
          <a:xfrm>
            <a:off x="4898937" y="27565"/>
            <a:ext cx="4996811" cy="4426309"/>
            <a:chOff x="12541627" y="461316"/>
            <a:chExt cx="4996811" cy="4426309"/>
          </a:xfrm>
        </p:grpSpPr>
        <p:sp>
          <p:nvSpPr>
            <p:cNvPr id="66" name="Rectangle 65">
              <a:extLst>
                <a:ext uri="{FF2B5EF4-FFF2-40B4-BE49-F238E27FC236}">
                  <a16:creationId xmlns:a16="http://schemas.microsoft.com/office/drawing/2014/main" id="{35A1116A-D8EE-6DEC-9690-9849A53FD49F}"/>
                </a:ext>
              </a:extLst>
            </p:cNvPr>
            <p:cNvSpPr/>
            <p:nvPr/>
          </p:nvSpPr>
          <p:spPr>
            <a:xfrm>
              <a:off x="12801243" y="461316"/>
              <a:ext cx="4737195" cy="4426309"/>
            </a:xfrm>
            <a:prstGeom prst="rect">
              <a:avLst/>
            </a:prstGeom>
            <a:solidFill>
              <a:srgbClr val="299B4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r"/>
              <a:r>
                <a:rPr lang="en-US" sz="4800" b="1" dirty="0">
                  <a:solidFill>
                    <a:schemeClr val="bg2"/>
                  </a:solidFill>
                </a:rPr>
                <a:t>3.3 </a:t>
              </a:r>
              <a:r>
                <a:rPr lang="en-US" sz="3200" b="1" dirty="0">
                  <a:solidFill>
                    <a:schemeClr val="accent2"/>
                  </a:solidFill>
                </a:rPr>
                <a:t>End the epidemics </a:t>
              </a:r>
              <a:r>
                <a:rPr lang="en-US" sz="3200" dirty="0">
                  <a:solidFill>
                    <a:schemeClr val="bg2"/>
                  </a:solidFill>
                </a:rPr>
                <a:t>of AIDS, </a:t>
              </a:r>
              <a:r>
                <a:rPr lang="en-US" sz="3200" b="1" dirty="0">
                  <a:solidFill>
                    <a:schemeClr val="accent2"/>
                  </a:solidFill>
                </a:rPr>
                <a:t>tuberculosis</a:t>
              </a:r>
              <a:r>
                <a:rPr lang="en-US" sz="3200" dirty="0">
                  <a:solidFill>
                    <a:schemeClr val="bg2"/>
                  </a:solidFill>
                </a:rPr>
                <a:t>, malaria &amp; neglected tropical diseases and combat hepatitis, water-</a:t>
              </a:r>
            </a:p>
            <a:p>
              <a:pPr algn="r"/>
              <a:r>
                <a:rPr lang="en-US" sz="3200" dirty="0">
                  <a:solidFill>
                    <a:schemeClr val="bg2"/>
                  </a:solidFill>
                </a:rPr>
                <a:t>borne and  other communicable </a:t>
              </a:r>
            </a:p>
            <a:p>
              <a:pPr algn="r"/>
              <a:r>
                <a:rPr lang="en-US" sz="3200" dirty="0">
                  <a:solidFill>
                    <a:schemeClr val="bg2"/>
                  </a:solidFill>
                </a:rPr>
                <a:t>diseases</a:t>
              </a:r>
            </a:p>
            <a:p>
              <a:pPr algn="r"/>
              <a:endParaRPr lang="en-ZA" sz="3200" dirty="0">
                <a:solidFill>
                  <a:schemeClr val="bg2"/>
                </a:solidFill>
              </a:endParaRPr>
            </a:p>
          </p:txBody>
        </p:sp>
        <p:pic>
          <p:nvPicPr>
            <p:cNvPr id="67" name="Graphic 66" descr="Medicine with solid fill">
              <a:extLst>
                <a:ext uri="{FF2B5EF4-FFF2-40B4-BE49-F238E27FC236}">
                  <a16:creationId xmlns:a16="http://schemas.microsoft.com/office/drawing/2014/main" id="{5D29EBD5-F198-8389-43FC-694DBD05EE7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541627" y="2648556"/>
              <a:ext cx="1955422" cy="1821856"/>
            </a:xfrm>
            <a:prstGeom prst="rect">
              <a:avLst/>
            </a:prstGeom>
          </p:spPr>
        </p:pic>
      </p:grpSp>
      <p:sp>
        <p:nvSpPr>
          <p:cNvPr id="17" name="TextBox 16">
            <a:extLst>
              <a:ext uri="{FF2B5EF4-FFF2-40B4-BE49-F238E27FC236}">
                <a16:creationId xmlns:a16="http://schemas.microsoft.com/office/drawing/2014/main" id="{B727E576-E014-027E-DD44-18C29F0E4F07}"/>
              </a:ext>
            </a:extLst>
          </p:cNvPr>
          <p:cNvSpPr txBox="1"/>
          <p:nvPr/>
        </p:nvSpPr>
        <p:spPr>
          <a:xfrm>
            <a:off x="-3009900" y="0"/>
            <a:ext cx="2794000" cy="1754326"/>
          </a:xfrm>
          <a:prstGeom prst="rect">
            <a:avLst/>
          </a:prstGeom>
          <a:solidFill>
            <a:srgbClr val="FF66FF"/>
          </a:solidFill>
        </p:spPr>
        <p:txBody>
          <a:bodyPr wrap="square" rtlCol="0">
            <a:spAutoFit/>
          </a:bodyPr>
          <a:lstStyle/>
          <a:p>
            <a:pPr algn="ctr"/>
            <a:r>
              <a:rPr lang="en-ZA" b="1" dirty="0">
                <a:solidFill>
                  <a:srgbClr val="000000"/>
                </a:solidFill>
              </a:rPr>
              <a:t>Note to facilitator:</a:t>
            </a:r>
          </a:p>
          <a:p>
            <a:pPr algn="ctr"/>
            <a:endParaRPr lang="en-ZA" b="1" dirty="0">
              <a:solidFill>
                <a:srgbClr val="000000"/>
              </a:solidFill>
            </a:endParaRPr>
          </a:p>
          <a:p>
            <a:pPr algn="ctr"/>
            <a:r>
              <a:rPr lang="en-ZA" dirty="0">
                <a:solidFill>
                  <a:srgbClr val="000000"/>
                </a:solidFill>
              </a:rPr>
              <a:t>This slide is automatically animated –goal 3.3 will automatically zoom out on slideshow mode.  </a:t>
            </a:r>
            <a:endParaRPr lang="en-GB" dirty="0">
              <a:solidFill>
                <a:srgbClr val="000000"/>
              </a:solidFill>
            </a:endParaRPr>
          </a:p>
        </p:txBody>
      </p:sp>
    </p:spTree>
    <p:extLst>
      <p:ext uri="{BB962C8B-B14F-4D97-AF65-F5344CB8AC3E}">
        <p14:creationId xmlns:p14="http://schemas.microsoft.com/office/powerpoint/2010/main" val="290943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cBhvr>
                                        <p:cTn id="11" dur="1500" fill="hold"/>
                                        <p:tgtEl>
                                          <p:spTgt spid="64"/>
                                        </p:tgtEl>
                                        <p:attrNameLst>
                                          <p:attrName>ppt_w</p:attrName>
                                        </p:attrNameLst>
                                      </p:cBhvr>
                                      <p:tavLst>
                                        <p:tav tm="0">
                                          <p:val>
                                            <p:fltVal val="0"/>
                                          </p:val>
                                        </p:tav>
                                        <p:tav tm="100000">
                                          <p:val>
                                            <p:strVal val="#ppt_w"/>
                                          </p:val>
                                        </p:tav>
                                      </p:tavLst>
                                    </p:anim>
                                    <p:anim calcmode="lin" valueType="num">
                                      <p:cBhvr>
                                        <p:cTn id="12" dur="1500" fill="hold"/>
                                        <p:tgtEl>
                                          <p:spTgt spid="64"/>
                                        </p:tgtEl>
                                        <p:attrNameLst>
                                          <p:attrName>ppt_h</p:attrName>
                                        </p:attrNameLst>
                                      </p:cBhvr>
                                      <p:tavLst>
                                        <p:tav tm="0">
                                          <p:val>
                                            <p:fltVal val="0"/>
                                          </p:val>
                                        </p:tav>
                                        <p:tav tm="100000">
                                          <p:val>
                                            <p:strVal val="#ppt_h"/>
                                          </p:val>
                                        </p:tav>
                                      </p:tavLst>
                                    </p:anim>
                                    <p:animEffect transition="in" filter="fade">
                                      <p:cBhvr>
                                        <p:cTn id="13" dur="1500"/>
                                        <p:tgtEl>
                                          <p:spTgt spid="64"/>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fade">
                                      <p:cBhvr>
                                        <p:cTn id="17" dur="25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464E5-9D2C-35BA-2975-32DF057805A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AC0883C-DE1C-DC7D-5A78-C6749B84B852}"/>
              </a:ext>
            </a:extLst>
          </p:cNvPr>
          <p:cNvPicPr>
            <a:picLocks noChangeAspect="1"/>
          </p:cNvPicPr>
          <p:nvPr/>
        </p:nvPicPr>
        <p:blipFill>
          <a:blip r:embed="rId3"/>
          <a:stretch>
            <a:fillRect/>
          </a:stretch>
        </p:blipFill>
        <p:spPr>
          <a:xfrm>
            <a:off x="695325" y="1380735"/>
            <a:ext cx="1710991" cy="1705211"/>
          </a:xfrm>
          <a:prstGeom prst="rect">
            <a:avLst/>
          </a:prstGeom>
          <a:effectLst>
            <a:outerShdw blurRad="63500" sx="102000" sy="102000" algn="ctr" rotWithShape="0">
              <a:prstClr val="black">
                <a:alpha val="40000"/>
              </a:prstClr>
            </a:outerShdw>
          </a:effectLst>
        </p:spPr>
      </p:pic>
      <p:sp>
        <p:nvSpPr>
          <p:cNvPr id="13" name="Rectangle 12">
            <a:extLst>
              <a:ext uri="{FF2B5EF4-FFF2-40B4-BE49-F238E27FC236}">
                <a16:creationId xmlns:a16="http://schemas.microsoft.com/office/drawing/2014/main" id="{DDEE24B1-D2CD-BFA5-9908-CBE04CFF0F8A}"/>
              </a:ext>
            </a:extLst>
          </p:cNvPr>
          <p:cNvSpPr/>
          <p:nvPr/>
        </p:nvSpPr>
        <p:spPr>
          <a:xfrm>
            <a:off x="8494297" y="1393511"/>
            <a:ext cx="2857916" cy="1180680"/>
          </a:xfrm>
          <a:prstGeom prst="rect">
            <a:avLst/>
          </a:prstGeom>
          <a:solidFill>
            <a:srgbClr val="D1F3D9"/>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3">
                    <a:lumMod val="50000"/>
                  </a:schemeClr>
                </a:solidFill>
              </a:rPr>
              <a:t> 3.a </a:t>
            </a:r>
            <a:r>
              <a:rPr lang="en-US" sz="1400" dirty="0">
                <a:solidFill>
                  <a:schemeClr val="accent3">
                    <a:lumMod val="50000"/>
                  </a:schemeClr>
                </a:solidFill>
              </a:rPr>
              <a:t>Strengthen implementation FCTC  (tobacco)</a:t>
            </a:r>
          </a:p>
        </p:txBody>
      </p:sp>
      <p:sp>
        <p:nvSpPr>
          <p:cNvPr id="14" name="Rectangle 13">
            <a:extLst>
              <a:ext uri="{FF2B5EF4-FFF2-40B4-BE49-F238E27FC236}">
                <a16:creationId xmlns:a16="http://schemas.microsoft.com/office/drawing/2014/main" id="{D1B66B0A-3D66-2F87-5E9E-C21B1C5EAFD0}"/>
              </a:ext>
            </a:extLst>
          </p:cNvPr>
          <p:cNvSpPr/>
          <p:nvPr/>
        </p:nvSpPr>
        <p:spPr>
          <a:xfrm>
            <a:off x="8494297" y="2771677"/>
            <a:ext cx="2857916" cy="1180680"/>
          </a:xfrm>
          <a:prstGeom prst="rect">
            <a:avLst/>
          </a:prstGeom>
          <a:solidFill>
            <a:srgbClr val="D1F3D9"/>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3">
                    <a:lumMod val="50000"/>
                  </a:schemeClr>
                </a:solidFill>
                <a:latin typeface="Calibri" panose="020F0502020204030204" pitchFamily="34" charset="0"/>
                <a:cs typeface="Calibri" panose="020F0502020204030204" pitchFamily="34" charset="0"/>
              </a:rPr>
              <a:t>3.b </a:t>
            </a:r>
            <a:r>
              <a:rPr lang="en-GB" sz="1400" dirty="0">
                <a:solidFill>
                  <a:schemeClr val="accent3">
                    <a:lumMod val="50000"/>
                  </a:schemeClr>
                </a:solidFill>
                <a:latin typeface="Calibri" panose="020F0502020204030204" pitchFamily="34" charset="0"/>
                <a:cs typeface="Calibri" panose="020F0502020204030204" pitchFamily="34" charset="0"/>
              </a:rPr>
              <a:t>Access to affordable essential medicines and technologies</a:t>
            </a:r>
            <a:endParaRPr lang="en-GB" sz="1600" dirty="0">
              <a:solidFill>
                <a:schemeClr val="accent3">
                  <a:lumMod val="50000"/>
                </a:schemeClr>
              </a:solidFill>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CA4E31A1-946E-2E67-0636-0647BD131AE0}"/>
              </a:ext>
            </a:extLst>
          </p:cNvPr>
          <p:cNvSpPr/>
          <p:nvPr/>
        </p:nvSpPr>
        <p:spPr>
          <a:xfrm>
            <a:off x="8494297" y="4149843"/>
            <a:ext cx="2857916" cy="1180680"/>
          </a:xfrm>
          <a:prstGeom prst="rect">
            <a:avLst/>
          </a:prstGeom>
          <a:solidFill>
            <a:srgbClr val="D1F3D9"/>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3">
                    <a:lumMod val="50000"/>
                  </a:schemeClr>
                </a:solidFill>
                <a:latin typeface="Calibri" panose="020F0502020204030204" pitchFamily="34" charset="0"/>
                <a:cs typeface="Calibri" panose="020F0502020204030204" pitchFamily="34" charset="0"/>
              </a:rPr>
              <a:t>3.c </a:t>
            </a:r>
            <a:r>
              <a:rPr lang="en-GB" sz="1400" dirty="0">
                <a:solidFill>
                  <a:schemeClr val="accent3">
                    <a:lumMod val="50000"/>
                  </a:schemeClr>
                </a:solidFill>
                <a:latin typeface="Calibri" panose="020F0502020204030204" pitchFamily="34" charset="0"/>
                <a:cs typeface="Calibri" panose="020F0502020204030204" pitchFamily="34" charset="0"/>
              </a:rPr>
              <a:t>Increased health financing and health workforce in developing countries </a:t>
            </a:r>
            <a:endParaRPr lang="en-GB" sz="1600" dirty="0">
              <a:solidFill>
                <a:schemeClr val="accent3">
                  <a:lumMod val="50000"/>
                </a:schemeClr>
              </a:solidFill>
              <a:latin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F1B4ACC3-AFC0-A912-1E3C-9F2EFDD58A01}"/>
              </a:ext>
            </a:extLst>
          </p:cNvPr>
          <p:cNvSpPr/>
          <p:nvPr/>
        </p:nvSpPr>
        <p:spPr>
          <a:xfrm>
            <a:off x="8494297" y="5528009"/>
            <a:ext cx="2857916" cy="1180680"/>
          </a:xfrm>
          <a:prstGeom prst="rect">
            <a:avLst/>
          </a:prstGeom>
          <a:solidFill>
            <a:srgbClr val="D1F3D9"/>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3">
                    <a:lumMod val="50000"/>
                  </a:schemeClr>
                </a:solidFill>
                <a:latin typeface="Calibri" panose="020F0502020204030204" pitchFamily="34" charset="0"/>
                <a:cs typeface="Calibri" panose="020F0502020204030204" pitchFamily="34" charset="0"/>
              </a:rPr>
              <a:t>3.d </a:t>
            </a:r>
            <a:r>
              <a:rPr lang="en-GB" sz="1400" dirty="0">
                <a:solidFill>
                  <a:schemeClr val="accent3">
                    <a:lumMod val="50000"/>
                  </a:schemeClr>
                </a:solidFill>
                <a:latin typeface="Calibri" panose="020F0502020204030204" pitchFamily="34" charset="0"/>
                <a:cs typeface="Calibri" panose="020F0502020204030204" pitchFamily="34" charset="0"/>
              </a:rPr>
              <a:t>Enhance capacity</a:t>
            </a:r>
            <a:r>
              <a:rPr lang="en-US" sz="1400" dirty="0">
                <a:solidFill>
                  <a:schemeClr val="accent3">
                    <a:lumMod val="50000"/>
                  </a:schemeClr>
                </a:solidFill>
                <a:latin typeface="Calibri" panose="020F0502020204030204" pitchFamily="34" charset="0"/>
                <a:cs typeface="Calibri" panose="020F0502020204030204" pitchFamily="34" charset="0"/>
              </a:rPr>
              <a:t> for early warning, risk reduction and management of national and global health risks</a:t>
            </a:r>
            <a:endParaRPr lang="en-GB" sz="1400" dirty="0">
              <a:solidFill>
                <a:schemeClr val="accent3">
                  <a:lumMod val="50000"/>
                </a:schemeClr>
              </a:solidFill>
              <a:latin typeface="Calibri" panose="020F0502020204030204" pitchFamily="34" charset="0"/>
              <a:cs typeface="Calibri" panose="020F0502020204030204" pitchFamily="34" charset="0"/>
            </a:endParaRPr>
          </a:p>
        </p:txBody>
      </p:sp>
      <p:grpSp>
        <p:nvGrpSpPr>
          <p:cNvPr id="46" name="Group 45">
            <a:extLst>
              <a:ext uri="{FF2B5EF4-FFF2-40B4-BE49-F238E27FC236}">
                <a16:creationId xmlns:a16="http://schemas.microsoft.com/office/drawing/2014/main" id="{2A89FB15-974B-F3AA-6EC1-A83AB407BED7}"/>
              </a:ext>
            </a:extLst>
          </p:cNvPr>
          <p:cNvGrpSpPr/>
          <p:nvPr/>
        </p:nvGrpSpPr>
        <p:grpSpPr>
          <a:xfrm>
            <a:off x="2731168" y="1393511"/>
            <a:ext cx="1768643" cy="1679658"/>
            <a:chOff x="2731168" y="1393511"/>
            <a:chExt cx="1768643" cy="1679658"/>
          </a:xfrm>
        </p:grpSpPr>
        <p:sp>
          <p:nvSpPr>
            <p:cNvPr id="2" name="Rectangle 1">
              <a:extLst>
                <a:ext uri="{FF2B5EF4-FFF2-40B4-BE49-F238E27FC236}">
                  <a16:creationId xmlns:a16="http://schemas.microsoft.com/office/drawing/2014/main" id="{F30C868B-A8C7-FBBA-CB16-7566349F8430}"/>
                </a:ext>
              </a:extLst>
            </p:cNvPr>
            <p:cNvSpPr/>
            <p:nvPr/>
          </p:nvSpPr>
          <p:spPr>
            <a:xfrm>
              <a:off x="2731168" y="1393511"/>
              <a:ext cx="1768643" cy="1679658"/>
            </a:xfrm>
            <a:prstGeom prst="rect">
              <a:avLst/>
            </a:prstGeom>
            <a:solidFill>
              <a:srgbClr val="299B4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r"/>
              <a:r>
                <a:rPr lang="en-ZA" sz="2000" b="1" dirty="0">
                  <a:solidFill>
                    <a:schemeClr val="bg2"/>
                  </a:solidFill>
                </a:rPr>
                <a:t>3.1 </a:t>
              </a:r>
              <a:r>
                <a:rPr lang="en-ZA" sz="1400" dirty="0">
                  <a:solidFill>
                    <a:schemeClr val="bg2"/>
                  </a:solidFill>
                </a:rPr>
                <a:t>Reduce maternal</a:t>
              </a:r>
            </a:p>
            <a:p>
              <a:pPr algn="r"/>
              <a:r>
                <a:rPr lang="en-ZA" sz="1400" dirty="0">
                  <a:solidFill>
                    <a:schemeClr val="bg2"/>
                  </a:solidFill>
                </a:rPr>
                <a:t>mortality</a:t>
              </a:r>
            </a:p>
          </p:txBody>
        </p:sp>
        <p:pic>
          <p:nvPicPr>
            <p:cNvPr id="18" name="Graphic 17" descr="Pregnant lady with solid fill">
              <a:extLst>
                <a:ext uri="{FF2B5EF4-FFF2-40B4-BE49-F238E27FC236}">
                  <a16:creationId xmlns:a16="http://schemas.microsoft.com/office/drawing/2014/main" id="{320D6D68-6DB5-DFB1-731D-464A6582047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61546" y="1749624"/>
              <a:ext cx="1107665" cy="1107665"/>
            </a:xfrm>
            <a:prstGeom prst="rect">
              <a:avLst/>
            </a:prstGeom>
          </p:spPr>
        </p:pic>
      </p:grpSp>
      <p:grpSp>
        <p:nvGrpSpPr>
          <p:cNvPr id="47" name="Group 46">
            <a:extLst>
              <a:ext uri="{FF2B5EF4-FFF2-40B4-BE49-F238E27FC236}">
                <a16:creationId xmlns:a16="http://schemas.microsoft.com/office/drawing/2014/main" id="{5813484D-0638-9B00-08F7-376C88204621}"/>
              </a:ext>
            </a:extLst>
          </p:cNvPr>
          <p:cNvGrpSpPr/>
          <p:nvPr/>
        </p:nvGrpSpPr>
        <p:grpSpPr>
          <a:xfrm>
            <a:off x="4652211" y="1393511"/>
            <a:ext cx="1768643" cy="1679658"/>
            <a:chOff x="4652211" y="1393511"/>
            <a:chExt cx="1768643" cy="1679658"/>
          </a:xfrm>
        </p:grpSpPr>
        <p:sp>
          <p:nvSpPr>
            <p:cNvPr id="3" name="Rectangle 2">
              <a:extLst>
                <a:ext uri="{FF2B5EF4-FFF2-40B4-BE49-F238E27FC236}">
                  <a16:creationId xmlns:a16="http://schemas.microsoft.com/office/drawing/2014/main" id="{5517B969-20E8-3907-1B61-19EB12D9DC72}"/>
                </a:ext>
              </a:extLst>
            </p:cNvPr>
            <p:cNvSpPr/>
            <p:nvPr/>
          </p:nvSpPr>
          <p:spPr>
            <a:xfrm>
              <a:off x="4652211" y="1393511"/>
              <a:ext cx="1768643" cy="1679658"/>
            </a:xfrm>
            <a:prstGeom prst="rect">
              <a:avLst/>
            </a:prstGeom>
            <a:solidFill>
              <a:srgbClr val="299B4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r"/>
              <a:r>
                <a:rPr lang="en-US" sz="2000" b="1" dirty="0">
                  <a:solidFill>
                    <a:schemeClr val="bg2"/>
                  </a:solidFill>
                </a:rPr>
                <a:t>3.2 </a:t>
              </a:r>
              <a:r>
                <a:rPr lang="en-US" sz="1400" dirty="0">
                  <a:solidFill>
                    <a:schemeClr val="bg2"/>
                  </a:solidFill>
                </a:rPr>
                <a:t>Reduce child and neonatal mortality</a:t>
              </a:r>
            </a:p>
          </p:txBody>
        </p:sp>
        <p:pic>
          <p:nvPicPr>
            <p:cNvPr id="20" name="Graphic 19" descr="Baby with solid fill">
              <a:extLst>
                <a:ext uri="{FF2B5EF4-FFF2-40B4-BE49-F238E27FC236}">
                  <a16:creationId xmlns:a16="http://schemas.microsoft.com/office/drawing/2014/main" id="{B529C1AC-ED78-F131-F5AE-EEC774D6144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848084">
              <a:off x="4713606" y="1930092"/>
              <a:ext cx="1083055" cy="1083055"/>
            </a:xfrm>
            <a:prstGeom prst="rect">
              <a:avLst/>
            </a:prstGeom>
          </p:spPr>
        </p:pic>
      </p:grpSp>
      <p:grpSp>
        <p:nvGrpSpPr>
          <p:cNvPr id="48" name="Group 47">
            <a:extLst>
              <a:ext uri="{FF2B5EF4-FFF2-40B4-BE49-F238E27FC236}">
                <a16:creationId xmlns:a16="http://schemas.microsoft.com/office/drawing/2014/main" id="{8D9D14BC-EA95-DE96-57A1-757E6324F1F2}"/>
              </a:ext>
            </a:extLst>
          </p:cNvPr>
          <p:cNvGrpSpPr/>
          <p:nvPr/>
        </p:nvGrpSpPr>
        <p:grpSpPr>
          <a:xfrm>
            <a:off x="6573254" y="1393511"/>
            <a:ext cx="1768643" cy="1719708"/>
            <a:chOff x="6573254" y="1393511"/>
            <a:chExt cx="1768643" cy="1719708"/>
          </a:xfrm>
        </p:grpSpPr>
        <p:sp>
          <p:nvSpPr>
            <p:cNvPr id="4" name="Rectangle 3">
              <a:extLst>
                <a:ext uri="{FF2B5EF4-FFF2-40B4-BE49-F238E27FC236}">
                  <a16:creationId xmlns:a16="http://schemas.microsoft.com/office/drawing/2014/main" id="{16A42076-B9A8-4A21-8F0F-75DF7DF046C4}"/>
                </a:ext>
              </a:extLst>
            </p:cNvPr>
            <p:cNvSpPr/>
            <p:nvPr/>
          </p:nvSpPr>
          <p:spPr>
            <a:xfrm>
              <a:off x="6573254" y="1393511"/>
              <a:ext cx="1768643" cy="1679658"/>
            </a:xfrm>
            <a:prstGeom prst="rect">
              <a:avLst/>
            </a:prstGeom>
            <a:solidFill>
              <a:srgbClr val="299B4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r"/>
              <a:r>
                <a:rPr lang="en-US" sz="2000" b="1" dirty="0">
                  <a:solidFill>
                    <a:schemeClr val="bg2"/>
                  </a:solidFill>
                </a:rPr>
                <a:t>3.3 </a:t>
              </a:r>
              <a:r>
                <a:rPr lang="en-US" sz="1200" dirty="0">
                  <a:solidFill>
                    <a:schemeClr val="bg2"/>
                  </a:solidFill>
                </a:rPr>
                <a:t>End the epidemics of AIDS, tuberculosis, malaria &amp; neglected tropical diseases and combat hepatitis, water-</a:t>
              </a:r>
            </a:p>
            <a:p>
              <a:pPr algn="r"/>
              <a:r>
                <a:rPr lang="en-US" sz="1200" dirty="0">
                  <a:solidFill>
                    <a:schemeClr val="bg2"/>
                  </a:solidFill>
                </a:rPr>
                <a:t>borne and  other communicable </a:t>
              </a:r>
            </a:p>
            <a:p>
              <a:pPr algn="r"/>
              <a:r>
                <a:rPr lang="en-US" sz="1200" dirty="0">
                  <a:solidFill>
                    <a:schemeClr val="bg2"/>
                  </a:solidFill>
                </a:rPr>
                <a:t>diseases</a:t>
              </a:r>
            </a:p>
            <a:p>
              <a:pPr algn="r"/>
              <a:endParaRPr lang="en-ZA" sz="1200" dirty="0">
                <a:solidFill>
                  <a:schemeClr val="bg2"/>
                </a:solidFill>
              </a:endParaRPr>
            </a:p>
          </p:txBody>
        </p:sp>
        <p:pic>
          <p:nvPicPr>
            <p:cNvPr id="22" name="Graphic 21" descr="Medicine with solid fill">
              <a:extLst>
                <a:ext uri="{FF2B5EF4-FFF2-40B4-BE49-F238E27FC236}">
                  <a16:creationId xmlns:a16="http://schemas.microsoft.com/office/drawing/2014/main" id="{765713D9-AC87-2E97-A0BF-A07144857D9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73254" y="2434810"/>
              <a:ext cx="678409" cy="678409"/>
            </a:xfrm>
            <a:prstGeom prst="rect">
              <a:avLst/>
            </a:prstGeom>
          </p:spPr>
        </p:pic>
      </p:grpSp>
      <p:grpSp>
        <p:nvGrpSpPr>
          <p:cNvPr id="50" name="Group 49">
            <a:extLst>
              <a:ext uri="{FF2B5EF4-FFF2-40B4-BE49-F238E27FC236}">
                <a16:creationId xmlns:a16="http://schemas.microsoft.com/office/drawing/2014/main" id="{4D5370B4-C60E-9FBA-EB30-8DCC4EE579DF}"/>
              </a:ext>
            </a:extLst>
          </p:cNvPr>
          <p:cNvGrpSpPr/>
          <p:nvPr/>
        </p:nvGrpSpPr>
        <p:grpSpPr>
          <a:xfrm>
            <a:off x="4642405" y="3211078"/>
            <a:ext cx="1778449" cy="1679658"/>
            <a:chOff x="4642405" y="3211078"/>
            <a:chExt cx="1778449" cy="1679658"/>
          </a:xfrm>
        </p:grpSpPr>
        <p:sp>
          <p:nvSpPr>
            <p:cNvPr id="8" name="Rectangle 7">
              <a:extLst>
                <a:ext uri="{FF2B5EF4-FFF2-40B4-BE49-F238E27FC236}">
                  <a16:creationId xmlns:a16="http://schemas.microsoft.com/office/drawing/2014/main" id="{88E6B63A-FA94-C22A-C907-8038A549E51B}"/>
                </a:ext>
              </a:extLst>
            </p:cNvPr>
            <p:cNvSpPr/>
            <p:nvPr/>
          </p:nvSpPr>
          <p:spPr>
            <a:xfrm>
              <a:off x="4652211" y="3211078"/>
              <a:ext cx="1768643" cy="1679658"/>
            </a:xfrm>
            <a:prstGeom prst="rect">
              <a:avLst/>
            </a:prstGeom>
            <a:solidFill>
              <a:srgbClr val="299B4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r"/>
              <a:r>
                <a:rPr lang="en-US" sz="2000" b="1" dirty="0">
                  <a:solidFill>
                    <a:schemeClr val="bg2"/>
                  </a:solidFill>
                </a:rPr>
                <a:t> 3.5 </a:t>
              </a:r>
              <a:r>
                <a:rPr lang="en-US" sz="1400" dirty="0">
                  <a:solidFill>
                    <a:schemeClr val="bg2"/>
                  </a:solidFill>
                </a:rPr>
                <a:t>Strengthen prevention and treatment of substance  </a:t>
              </a:r>
            </a:p>
            <a:p>
              <a:pPr algn="r"/>
              <a:r>
                <a:rPr lang="en-US" sz="1400" dirty="0">
                  <a:solidFill>
                    <a:schemeClr val="bg2"/>
                  </a:solidFill>
                </a:rPr>
                <a:t>abuse </a:t>
              </a:r>
            </a:p>
            <a:p>
              <a:pPr algn="r"/>
              <a:r>
                <a:rPr lang="en-US" sz="1400" dirty="0">
                  <a:solidFill>
                    <a:schemeClr val="bg2"/>
                  </a:solidFill>
                </a:rPr>
                <a:t>(narcotics,</a:t>
              </a:r>
            </a:p>
            <a:p>
              <a:pPr algn="r"/>
              <a:r>
                <a:rPr lang="en-US" sz="1400" dirty="0">
                  <a:solidFill>
                    <a:schemeClr val="bg2"/>
                  </a:solidFill>
                </a:rPr>
                <a:t> alcohol)</a:t>
              </a:r>
              <a:endParaRPr lang="en-ZA" sz="1400" dirty="0">
                <a:solidFill>
                  <a:schemeClr val="bg2"/>
                </a:solidFill>
              </a:endParaRPr>
            </a:p>
          </p:txBody>
        </p:sp>
        <p:pic>
          <p:nvPicPr>
            <p:cNvPr id="26" name="Graphic 25" descr="Needle with solid fill">
              <a:extLst>
                <a:ext uri="{FF2B5EF4-FFF2-40B4-BE49-F238E27FC236}">
                  <a16:creationId xmlns:a16="http://schemas.microsoft.com/office/drawing/2014/main" id="{27CAE778-CCEB-CBA0-9F46-C3CD8C979D7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6135224">
              <a:off x="4642405" y="3832035"/>
              <a:ext cx="914400" cy="914400"/>
            </a:xfrm>
            <a:prstGeom prst="rect">
              <a:avLst/>
            </a:prstGeom>
          </p:spPr>
        </p:pic>
      </p:grpSp>
      <p:grpSp>
        <p:nvGrpSpPr>
          <p:cNvPr id="51" name="Group 50">
            <a:extLst>
              <a:ext uri="{FF2B5EF4-FFF2-40B4-BE49-F238E27FC236}">
                <a16:creationId xmlns:a16="http://schemas.microsoft.com/office/drawing/2014/main" id="{63F1DF75-B982-0784-B2F0-0C6E309D5E8D}"/>
              </a:ext>
            </a:extLst>
          </p:cNvPr>
          <p:cNvGrpSpPr/>
          <p:nvPr/>
        </p:nvGrpSpPr>
        <p:grpSpPr>
          <a:xfrm>
            <a:off x="6573254" y="3211078"/>
            <a:ext cx="1768643" cy="1679658"/>
            <a:chOff x="6573254" y="3211078"/>
            <a:chExt cx="1768643" cy="1679658"/>
          </a:xfrm>
        </p:grpSpPr>
        <p:sp>
          <p:nvSpPr>
            <p:cNvPr id="9" name="Rectangle 8">
              <a:extLst>
                <a:ext uri="{FF2B5EF4-FFF2-40B4-BE49-F238E27FC236}">
                  <a16:creationId xmlns:a16="http://schemas.microsoft.com/office/drawing/2014/main" id="{1CA2DE03-4D1E-7E9A-4B38-D2166CE26D58}"/>
                </a:ext>
              </a:extLst>
            </p:cNvPr>
            <p:cNvSpPr/>
            <p:nvPr/>
          </p:nvSpPr>
          <p:spPr>
            <a:xfrm>
              <a:off x="6573254" y="3211078"/>
              <a:ext cx="1768643" cy="1679658"/>
            </a:xfrm>
            <a:prstGeom prst="rect">
              <a:avLst/>
            </a:prstGeom>
            <a:solidFill>
              <a:srgbClr val="299B4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r" defTabSz="913373" rtl="1">
                <a:defRPr/>
              </a:pPr>
              <a:r>
                <a:rPr lang="en-GB" sz="1400" dirty="0">
                  <a:solidFill>
                    <a:schemeClr val="bg2"/>
                  </a:solidFill>
                  <a:latin typeface="Calibri" panose="020F0502020204030204" pitchFamily="34" charset="0"/>
                  <a:cs typeface="Calibri" panose="020F0502020204030204" pitchFamily="34" charset="0"/>
                </a:rPr>
                <a:t> </a:t>
              </a:r>
              <a:r>
                <a:rPr lang="en-GB" sz="2000" b="1" dirty="0">
                  <a:solidFill>
                    <a:schemeClr val="bg2"/>
                  </a:solidFill>
                  <a:latin typeface="Calibri" panose="020F0502020204030204" pitchFamily="34" charset="0"/>
                  <a:cs typeface="Calibri" panose="020F0502020204030204" pitchFamily="34" charset="0"/>
                </a:rPr>
                <a:t>3.6</a:t>
              </a:r>
              <a:r>
                <a:rPr lang="en-GB" sz="1400" dirty="0">
                  <a:solidFill>
                    <a:schemeClr val="bg2"/>
                  </a:solidFill>
                  <a:latin typeface="Calibri" panose="020F0502020204030204" pitchFamily="34" charset="0"/>
                  <a:cs typeface="Calibri" panose="020F0502020204030204" pitchFamily="34" charset="0"/>
                </a:rPr>
                <a:t> Reduce mortality due to</a:t>
              </a:r>
            </a:p>
            <a:p>
              <a:pPr algn="r" defTabSz="913373" rtl="1">
                <a:defRPr/>
              </a:pPr>
              <a:r>
                <a:rPr lang="en-GB" sz="1400" dirty="0">
                  <a:solidFill>
                    <a:schemeClr val="bg2"/>
                  </a:solidFill>
                  <a:latin typeface="Calibri" panose="020F0502020204030204" pitchFamily="34" charset="0"/>
                  <a:cs typeface="Calibri" panose="020F0502020204030204" pitchFamily="34" charset="0"/>
                </a:rPr>
                <a:t> road traffic</a:t>
              </a:r>
            </a:p>
            <a:p>
              <a:pPr algn="r" defTabSz="913373" rtl="1">
                <a:defRPr/>
              </a:pPr>
              <a:r>
                <a:rPr lang="en-GB" sz="1400" dirty="0">
                  <a:solidFill>
                    <a:schemeClr val="bg2"/>
                  </a:solidFill>
                  <a:latin typeface="Calibri" panose="020F0502020204030204" pitchFamily="34" charset="0"/>
                  <a:cs typeface="Calibri" panose="020F0502020204030204" pitchFamily="34" charset="0"/>
                </a:rPr>
                <a:t> injuries</a:t>
              </a:r>
            </a:p>
          </p:txBody>
        </p:sp>
        <p:pic>
          <p:nvPicPr>
            <p:cNvPr id="28" name="Graphic 27" descr="Slippery Road with solid fill">
              <a:extLst>
                <a:ext uri="{FF2B5EF4-FFF2-40B4-BE49-F238E27FC236}">
                  <a16:creationId xmlns:a16="http://schemas.microsoft.com/office/drawing/2014/main" id="{395CB92C-1AF7-60C4-1250-AAD148A9B8F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94463" y="3918280"/>
              <a:ext cx="914400" cy="914400"/>
            </a:xfrm>
            <a:prstGeom prst="rect">
              <a:avLst/>
            </a:prstGeom>
          </p:spPr>
        </p:pic>
      </p:grpSp>
      <p:grpSp>
        <p:nvGrpSpPr>
          <p:cNvPr id="52" name="Group 51">
            <a:extLst>
              <a:ext uri="{FF2B5EF4-FFF2-40B4-BE49-F238E27FC236}">
                <a16:creationId xmlns:a16="http://schemas.microsoft.com/office/drawing/2014/main" id="{7D5F0E33-936E-32AD-599F-6073C548E143}"/>
              </a:ext>
            </a:extLst>
          </p:cNvPr>
          <p:cNvGrpSpPr/>
          <p:nvPr/>
        </p:nvGrpSpPr>
        <p:grpSpPr>
          <a:xfrm>
            <a:off x="2731168" y="5028645"/>
            <a:ext cx="1768643" cy="1679658"/>
            <a:chOff x="2731168" y="5028645"/>
            <a:chExt cx="1768643" cy="1679658"/>
          </a:xfrm>
        </p:grpSpPr>
        <p:sp>
          <p:nvSpPr>
            <p:cNvPr id="10" name="Rectangle 9">
              <a:extLst>
                <a:ext uri="{FF2B5EF4-FFF2-40B4-BE49-F238E27FC236}">
                  <a16:creationId xmlns:a16="http://schemas.microsoft.com/office/drawing/2014/main" id="{A97DCBD4-E282-9B76-7761-BF6B4935A33D}"/>
                </a:ext>
              </a:extLst>
            </p:cNvPr>
            <p:cNvSpPr/>
            <p:nvPr/>
          </p:nvSpPr>
          <p:spPr>
            <a:xfrm>
              <a:off x="2731168" y="5028645"/>
              <a:ext cx="1768643" cy="1679658"/>
            </a:xfrm>
            <a:prstGeom prst="rect">
              <a:avLst/>
            </a:prstGeom>
            <a:solidFill>
              <a:srgbClr val="299B4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r"/>
              <a:r>
                <a:rPr lang="en-US" sz="2000" b="1" dirty="0">
                  <a:solidFill>
                    <a:schemeClr val="bg2"/>
                  </a:solidFill>
                </a:rPr>
                <a:t> 3.7 </a:t>
              </a:r>
              <a:r>
                <a:rPr lang="en-US" sz="1400" dirty="0">
                  <a:solidFill>
                    <a:schemeClr val="bg2"/>
                  </a:solidFill>
                </a:rPr>
                <a:t>Universal</a:t>
              </a:r>
            </a:p>
            <a:p>
              <a:pPr algn="r"/>
              <a:r>
                <a:rPr lang="en-US" sz="1400" dirty="0">
                  <a:solidFill>
                    <a:schemeClr val="bg2"/>
                  </a:solidFill>
                </a:rPr>
                <a:t>access to sexual and </a:t>
              </a:r>
            </a:p>
            <a:p>
              <a:pPr algn="r"/>
              <a:r>
                <a:rPr lang="en-US" sz="1400" dirty="0">
                  <a:solidFill>
                    <a:schemeClr val="bg2"/>
                  </a:solidFill>
                </a:rPr>
                <a:t>reproductive health-care services</a:t>
              </a:r>
              <a:endParaRPr lang="en-ZA" sz="1400" dirty="0">
                <a:solidFill>
                  <a:schemeClr val="bg2"/>
                </a:solidFill>
              </a:endParaRPr>
            </a:p>
          </p:txBody>
        </p:sp>
        <p:pic>
          <p:nvPicPr>
            <p:cNvPr id="30" name="Picture 29" descr="A close-up of a condom">
              <a:extLst>
                <a:ext uri="{FF2B5EF4-FFF2-40B4-BE49-F238E27FC236}">
                  <a16:creationId xmlns:a16="http://schemas.microsoft.com/office/drawing/2014/main" id="{A5167DBA-247E-DA4B-A86B-64B08AEAF7ED}"/>
                </a:ext>
              </a:extLst>
            </p:cNvPr>
            <p:cNvPicPr>
              <a:picLocks noChangeAspect="1"/>
            </p:cNvPicPr>
            <p:nvPr/>
          </p:nvPicPr>
          <p:blipFill rotWithShape="1">
            <a:blip r:embed="rId14">
              <a:duotone>
                <a:schemeClr val="bg2">
                  <a:shade val="45000"/>
                  <a:satMod val="135000"/>
                </a:schemeClr>
                <a:prstClr val="white"/>
              </a:duotone>
              <a:extLst>
                <a:ext uri="{28A0092B-C50C-407E-A947-70E740481C1C}">
                  <a14:useLocalDpi xmlns:a14="http://schemas.microsoft.com/office/drawing/2010/main" val="0"/>
                </a:ext>
              </a:extLst>
            </a:blip>
            <a:srcRect l="27040" t="8947" r="24972" b="9024"/>
            <a:stretch/>
          </p:blipFill>
          <p:spPr>
            <a:xfrm>
              <a:off x="3315379" y="6099026"/>
              <a:ext cx="575590" cy="553454"/>
            </a:xfrm>
            <a:prstGeom prst="rect">
              <a:avLst/>
            </a:prstGeom>
          </p:spPr>
        </p:pic>
        <p:pic>
          <p:nvPicPr>
            <p:cNvPr id="32" name="Picture 31" descr="IUD&#10;">
              <a:extLst>
                <a:ext uri="{FF2B5EF4-FFF2-40B4-BE49-F238E27FC236}">
                  <a16:creationId xmlns:a16="http://schemas.microsoft.com/office/drawing/2014/main" id="{FEF1BB93-F29C-0457-CA63-D7EA3B9640D7}"/>
                </a:ext>
              </a:extLst>
            </p:cNvPr>
            <p:cNvPicPr>
              <a:picLocks noChangeAspect="1"/>
            </p:cNvPicPr>
            <p:nvPr/>
          </p:nvPicPr>
          <p:blipFill rotWithShape="1">
            <a:blip r:embed="rId15">
              <a:extLst>
                <a:ext uri="{28A0092B-C50C-407E-A947-70E740481C1C}">
                  <a14:useLocalDpi xmlns:a14="http://schemas.microsoft.com/office/drawing/2010/main" val="0"/>
                </a:ext>
              </a:extLst>
            </a:blip>
            <a:srcRect l="6888" r="47336" b="-1403"/>
            <a:stretch/>
          </p:blipFill>
          <p:spPr>
            <a:xfrm rot="20931378">
              <a:off x="2794670" y="5954843"/>
              <a:ext cx="633853" cy="630043"/>
            </a:xfrm>
            <a:prstGeom prst="rect">
              <a:avLst/>
            </a:prstGeom>
          </p:spPr>
        </p:pic>
      </p:grpSp>
      <p:grpSp>
        <p:nvGrpSpPr>
          <p:cNvPr id="49" name="Group 48">
            <a:extLst>
              <a:ext uri="{FF2B5EF4-FFF2-40B4-BE49-F238E27FC236}">
                <a16:creationId xmlns:a16="http://schemas.microsoft.com/office/drawing/2014/main" id="{8146D28F-9FAF-00F9-F362-4D637F9B0FCE}"/>
              </a:ext>
            </a:extLst>
          </p:cNvPr>
          <p:cNvGrpSpPr/>
          <p:nvPr/>
        </p:nvGrpSpPr>
        <p:grpSpPr>
          <a:xfrm>
            <a:off x="2638575" y="3211078"/>
            <a:ext cx="1861236" cy="1679658"/>
            <a:chOff x="2638575" y="3211078"/>
            <a:chExt cx="1861236" cy="1679658"/>
          </a:xfrm>
        </p:grpSpPr>
        <p:sp>
          <p:nvSpPr>
            <p:cNvPr id="6" name="Rectangle 5">
              <a:extLst>
                <a:ext uri="{FF2B5EF4-FFF2-40B4-BE49-F238E27FC236}">
                  <a16:creationId xmlns:a16="http://schemas.microsoft.com/office/drawing/2014/main" id="{86DB27EF-E5C7-A8E5-1949-18ED741F73A3}"/>
                </a:ext>
              </a:extLst>
            </p:cNvPr>
            <p:cNvSpPr/>
            <p:nvPr/>
          </p:nvSpPr>
          <p:spPr>
            <a:xfrm>
              <a:off x="2731168" y="3211078"/>
              <a:ext cx="1768643" cy="1679658"/>
            </a:xfrm>
            <a:prstGeom prst="rect">
              <a:avLst/>
            </a:prstGeom>
            <a:solidFill>
              <a:srgbClr val="299B4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r" defTabSz="913373" rtl="1">
                <a:defRPr/>
              </a:pPr>
              <a:r>
                <a:rPr lang="en-US" sz="2000" b="1">
                  <a:solidFill>
                    <a:schemeClr val="bg2"/>
                  </a:solidFill>
                </a:rPr>
                <a:t>3.4 </a:t>
              </a:r>
              <a:r>
                <a:rPr lang="en-US" sz="1400">
                  <a:solidFill>
                    <a:schemeClr val="bg2"/>
                  </a:solidFill>
                </a:rPr>
                <a:t>Reduce mortality due to NCDs &amp; improve mental health</a:t>
              </a:r>
              <a:endParaRPr lang="en-US" sz="1400" dirty="0">
                <a:solidFill>
                  <a:schemeClr val="bg2"/>
                </a:solidFill>
              </a:endParaRPr>
            </a:p>
          </p:txBody>
        </p:sp>
        <p:pic>
          <p:nvPicPr>
            <p:cNvPr id="34" name="Graphic 33" descr="Brain in head with solid fill">
              <a:extLst>
                <a:ext uri="{FF2B5EF4-FFF2-40B4-BE49-F238E27FC236}">
                  <a16:creationId xmlns:a16="http://schemas.microsoft.com/office/drawing/2014/main" id="{68FA6A32-8972-4DFE-988F-3F6C9F5FEE8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638575" y="3918655"/>
              <a:ext cx="914400" cy="914400"/>
            </a:xfrm>
            <a:prstGeom prst="rect">
              <a:avLst/>
            </a:prstGeom>
          </p:spPr>
        </p:pic>
      </p:grpSp>
      <p:grpSp>
        <p:nvGrpSpPr>
          <p:cNvPr id="53" name="Group 52">
            <a:extLst>
              <a:ext uri="{FF2B5EF4-FFF2-40B4-BE49-F238E27FC236}">
                <a16:creationId xmlns:a16="http://schemas.microsoft.com/office/drawing/2014/main" id="{D1CB9075-139F-20D4-DFA0-8EAF11BB4177}"/>
              </a:ext>
            </a:extLst>
          </p:cNvPr>
          <p:cNvGrpSpPr/>
          <p:nvPr/>
        </p:nvGrpSpPr>
        <p:grpSpPr>
          <a:xfrm>
            <a:off x="4652211" y="5028645"/>
            <a:ext cx="1768643" cy="1679658"/>
            <a:chOff x="4652211" y="5028645"/>
            <a:chExt cx="1768643" cy="1679658"/>
          </a:xfrm>
        </p:grpSpPr>
        <p:sp>
          <p:nvSpPr>
            <p:cNvPr id="11" name="Rectangle 10">
              <a:extLst>
                <a:ext uri="{FF2B5EF4-FFF2-40B4-BE49-F238E27FC236}">
                  <a16:creationId xmlns:a16="http://schemas.microsoft.com/office/drawing/2014/main" id="{945C09EA-D943-2494-5536-428ECBE50041}"/>
                </a:ext>
              </a:extLst>
            </p:cNvPr>
            <p:cNvSpPr/>
            <p:nvPr/>
          </p:nvSpPr>
          <p:spPr>
            <a:xfrm>
              <a:off x="4652211" y="5028645"/>
              <a:ext cx="1768643" cy="1679658"/>
            </a:xfrm>
            <a:prstGeom prst="rect">
              <a:avLst/>
            </a:prstGeom>
            <a:solidFill>
              <a:srgbClr val="299B4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r"/>
              <a:r>
                <a:rPr lang="en-US" sz="2000" b="1" dirty="0">
                  <a:solidFill>
                    <a:schemeClr val="bg2"/>
                  </a:solidFill>
                </a:rPr>
                <a:t> 3.8 </a:t>
              </a:r>
              <a:r>
                <a:rPr lang="en-US" sz="1400" dirty="0">
                  <a:solidFill>
                    <a:schemeClr val="bg2"/>
                  </a:solidFill>
                </a:rPr>
                <a:t>Achieve universal health coverage</a:t>
              </a:r>
            </a:p>
          </p:txBody>
        </p:sp>
        <p:pic>
          <p:nvPicPr>
            <p:cNvPr id="38" name="Picture 37" descr="A black and white image of two people holding a child">
              <a:extLst>
                <a:ext uri="{FF2B5EF4-FFF2-40B4-BE49-F238E27FC236}">
                  <a16:creationId xmlns:a16="http://schemas.microsoft.com/office/drawing/2014/main" id="{22722A75-3FCA-A5DB-DF73-B9A14A189199}"/>
                </a:ext>
              </a:extLst>
            </p:cNvPr>
            <p:cNvPicPr>
              <a:picLocks noChangeAspect="1"/>
            </p:cNvPicPr>
            <p:nvPr/>
          </p:nvPicPr>
          <p:blipFill rotWithShape="1">
            <a:blip r:embed="rId18">
              <a:lum bright="70000" contrast="-70000"/>
              <a:extLst>
                <a:ext uri="{BEBA8EAE-BF5A-486C-A8C5-ECC9F3942E4B}">
                  <a14:imgProps xmlns:a14="http://schemas.microsoft.com/office/drawing/2010/main">
                    <a14:imgLayer r:embed="rId19">
                      <a14:imgEffect>
                        <a14:artisticChalkSketch/>
                      </a14:imgEffect>
                    </a14:imgLayer>
                  </a14:imgProps>
                </a:ext>
                <a:ext uri="{28A0092B-C50C-407E-A947-70E740481C1C}">
                  <a14:useLocalDpi xmlns:a14="http://schemas.microsoft.com/office/drawing/2010/main" val="0"/>
                </a:ext>
              </a:extLst>
            </a:blip>
            <a:srcRect l="30757" t="26674" r="31633" b="26675"/>
            <a:stretch/>
          </p:blipFill>
          <p:spPr>
            <a:xfrm>
              <a:off x="4757634" y="5821101"/>
              <a:ext cx="1191585" cy="831378"/>
            </a:xfrm>
            <a:prstGeom prst="rect">
              <a:avLst/>
            </a:prstGeom>
          </p:spPr>
        </p:pic>
      </p:grpSp>
      <p:grpSp>
        <p:nvGrpSpPr>
          <p:cNvPr id="54" name="Group 53">
            <a:extLst>
              <a:ext uri="{FF2B5EF4-FFF2-40B4-BE49-F238E27FC236}">
                <a16:creationId xmlns:a16="http://schemas.microsoft.com/office/drawing/2014/main" id="{8DBF85B8-91BF-73FD-63C7-C0C9EDB07E1E}"/>
              </a:ext>
            </a:extLst>
          </p:cNvPr>
          <p:cNvGrpSpPr/>
          <p:nvPr/>
        </p:nvGrpSpPr>
        <p:grpSpPr>
          <a:xfrm>
            <a:off x="6573254" y="5028645"/>
            <a:ext cx="1768643" cy="1679658"/>
            <a:chOff x="6573254" y="5028645"/>
            <a:chExt cx="1768643" cy="1679658"/>
          </a:xfrm>
        </p:grpSpPr>
        <p:sp>
          <p:nvSpPr>
            <p:cNvPr id="12" name="Rectangle 11">
              <a:extLst>
                <a:ext uri="{FF2B5EF4-FFF2-40B4-BE49-F238E27FC236}">
                  <a16:creationId xmlns:a16="http://schemas.microsoft.com/office/drawing/2014/main" id="{7ADB13EB-78C4-6631-A734-6EF6BC4BDE78}"/>
                </a:ext>
              </a:extLst>
            </p:cNvPr>
            <p:cNvSpPr/>
            <p:nvPr/>
          </p:nvSpPr>
          <p:spPr>
            <a:xfrm>
              <a:off x="6573254" y="5028645"/>
              <a:ext cx="1768643" cy="1679658"/>
            </a:xfrm>
            <a:prstGeom prst="rect">
              <a:avLst/>
            </a:prstGeom>
            <a:solidFill>
              <a:srgbClr val="299B4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r"/>
              <a:r>
                <a:rPr lang="en-US" sz="2000" b="1" dirty="0">
                  <a:solidFill>
                    <a:schemeClr val="bg2"/>
                  </a:solidFill>
                </a:rPr>
                <a:t>3.9 </a:t>
              </a:r>
              <a:r>
                <a:rPr lang="en-US" sz="1400" dirty="0">
                  <a:solidFill>
                    <a:schemeClr val="bg2"/>
                  </a:solidFill>
                </a:rPr>
                <a:t>Reduce deaths </a:t>
              </a:r>
            </a:p>
            <a:p>
              <a:pPr algn="r"/>
              <a:r>
                <a:rPr lang="en-US" sz="1400" dirty="0">
                  <a:solidFill>
                    <a:schemeClr val="bg2"/>
                  </a:solidFill>
                </a:rPr>
                <a:t>and illness due to pollution </a:t>
              </a:r>
            </a:p>
            <a:p>
              <a:pPr algn="r"/>
              <a:r>
                <a:rPr lang="en-US" sz="1400" dirty="0">
                  <a:solidFill>
                    <a:schemeClr val="bg2"/>
                  </a:solidFill>
                </a:rPr>
                <a:t>and </a:t>
              </a:r>
            </a:p>
            <a:p>
              <a:pPr algn="r"/>
              <a:r>
                <a:rPr lang="en-US" sz="1400" spc="-100" dirty="0">
                  <a:solidFill>
                    <a:schemeClr val="bg2"/>
                  </a:solidFill>
                </a:rPr>
                <a:t>contamination</a:t>
              </a:r>
            </a:p>
          </p:txBody>
        </p:sp>
        <p:pic>
          <p:nvPicPr>
            <p:cNvPr id="42" name="Graphic 41" descr="Power Plant with solid fill">
              <a:extLst>
                <a:ext uri="{FF2B5EF4-FFF2-40B4-BE49-F238E27FC236}">
                  <a16:creationId xmlns:a16="http://schemas.microsoft.com/office/drawing/2014/main" id="{8EB7FF88-CF07-EA35-D1E5-2CCB0F22CC77}"/>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629740" y="5876924"/>
              <a:ext cx="775555" cy="775555"/>
            </a:xfrm>
            <a:prstGeom prst="rect">
              <a:avLst/>
            </a:prstGeom>
          </p:spPr>
        </p:pic>
      </p:grpSp>
      <p:sp>
        <p:nvSpPr>
          <p:cNvPr id="45" name="Title 44">
            <a:extLst>
              <a:ext uri="{FF2B5EF4-FFF2-40B4-BE49-F238E27FC236}">
                <a16:creationId xmlns:a16="http://schemas.microsoft.com/office/drawing/2014/main" id="{977EF2B1-462B-19BC-C773-0A153C74E4E5}"/>
              </a:ext>
            </a:extLst>
          </p:cNvPr>
          <p:cNvSpPr>
            <a:spLocks noGrp="1"/>
          </p:cNvSpPr>
          <p:nvPr>
            <p:ph type="title"/>
          </p:nvPr>
        </p:nvSpPr>
        <p:spPr>
          <a:xfrm>
            <a:off x="695325" y="188913"/>
            <a:ext cx="10656888" cy="1116012"/>
          </a:xfrm>
        </p:spPr>
        <p:txBody>
          <a:bodyPr anchor="ctr">
            <a:normAutofit fontScale="90000"/>
          </a:bodyPr>
          <a:lstStyle/>
          <a:p>
            <a:r>
              <a:rPr lang="en-GB" altLang="en-US" b="1" dirty="0">
                <a:solidFill>
                  <a:srgbClr val="FFFFFF"/>
                </a:solidFill>
                <a:latin typeface="Helvetica 77 Bold Condensed"/>
              </a:rPr>
              <a:t> </a:t>
            </a:r>
            <a:r>
              <a:rPr lang="en-GB" altLang="en-US" b="1" dirty="0">
                <a:solidFill>
                  <a:srgbClr val="002060"/>
                </a:solidFill>
                <a:latin typeface="Helvetica 77 Bold Condensed"/>
              </a:rPr>
              <a:t>TB and the Sustainable Development Goals</a:t>
            </a:r>
            <a:endParaRPr lang="en-ZA" dirty="0"/>
          </a:p>
        </p:txBody>
      </p:sp>
      <p:sp>
        <p:nvSpPr>
          <p:cNvPr id="35" name="Rectangle 34">
            <a:extLst>
              <a:ext uri="{FF2B5EF4-FFF2-40B4-BE49-F238E27FC236}">
                <a16:creationId xmlns:a16="http://schemas.microsoft.com/office/drawing/2014/main" id="{69907965-9F97-BA2A-597D-02CE76ED139C}"/>
              </a:ext>
            </a:extLst>
          </p:cNvPr>
          <p:cNvSpPr/>
          <p:nvPr/>
        </p:nvSpPr>
        <p:spPr>
          <a:xfrm>
            <a:off x="0" y="0"/>
            <a:ext cx="12192000" cy="6708303"/>
          </a:xfrm>
          <a:prstGeom prst="rect">
            <a:avLst/>
          </a:prstGeom>
          <a:solidFill>
            <a:srgbClr val="FFFFF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33" name="Group 32">
            <a:extLst>
              <a:ext uri="{FF2B5EF4-FFF2-40B4-BE49-F238E27FC236}">
                <a16:creationId xmlns:a16="http://schemas.microsoft.com/office/drawing/2014/main" id="{EBF37454-9EFB-19CA-0B36-A00F36973DE8}"/>
              </a:ext>
            </a:extLst>
          </p:cNvPr>
          <p:cNvGrpSpPr/>
          <p:nvPr/>
        </p:nvGrpSpPr>
        <p:grpSpPr>
          <a:xfrm>
            <a:off x="185614" y="450872"/>
            <a:ext cx="11676310" cy="3564935"/>
            <a:chOff x="158376" y="1897358"/>
            <a:chExt cx="11676310" cy="3564935"/>
          </a:xfrm>
        </p:grpSpPr>
        <p:grpSp>
          <p:nvGrpSpPr>
            <p:cNvPr id="31" name="Group 30">
              <a:extLst>
                <a:ext uri="{FF2B5EF4-FFF2-40B4-BE49-F238E27FC236}">
                  <a16:creationId xmlns:a16="http://schemas.microsoft.com/office/drawing/2014/main" id="{82C927D3-CD6C-64BC-536A-318497E18932}"/>
                </a:ext>
              </a:extLst>
            </p:cNvPr>
            <p:cNvGrpSpPr/>
            <p:nvPr/>
          </p:nvGrpSpPr>
          <p:grpSpPr>
            <a:xfrm>
              <a:off x="158376" y="1897358"/>
              <a:ext cx="3570649" cy="3481911"/>
              <a:chOff x="158376" y="1915116"/>
              <a:chExt cx="3570649" cy="3481911"/>
            </a:xfrm>
          </p:grpSpPr>
          <p:sp>
            <p:nvSpPr>
              <p:cNvPr id="17" name="Rectangle 16">
                <a:extLst>
                  <a:ext uri="{FF2B5EF4-FFF2-40B4-BE49-F238E27FC236}">
                    <a16:creationId xmlns:a16="http://schemas.microsoft.com/office/drawing/2014/main" id="{13589887-9B93-2DFB-7F12-6D17A1BB9D5A}"/>
                  </a:ext>
                </a:extLst>
              </p:cNvPr>
              <p:cNvSpPr/>
              <p:nvPr/>
            </p:nvSpPr>
            <p:spPr>
              <a:xfrm>
                <a:off x="320866" y="1915116"/>
                <a:ext cx="3408159" cy="3481911"/>
              </a:xfrm>
              <a:prstGeom prst="rect">
                <a:avLst/>
              </a:prstGeom>
              <a:solidFill>
                <a:srgbClr val="299B45"/>
              </a:solidFill>
              <a:ln w="57150">
                <a:solidFill>
                  <a:srgbClr val="FFC00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r"/>
                <a:r>
                  <a:rPr lang="en-ZA" sz="4000" b="1" dirty="0">
                    <a:solidFill>
                      <a:schemeClr val="bg2"/>
                    </a:solidFill>
                  </a:rPr>
                  <a:t>3.1 </a:t>
                </a:r>
                <a:r>
                  <a:rPr lang="en-ZA" sz="2800" dirty="0">
                    <a:solidFill>
                      <a:schemeClr val="bg2"/>
                    </a:solidFill>
                  </a:rPr>
                  <a:t>Reduce maternal</a:t>
                </a:r>
              </a:p>
              <a:p>
                <a:pPr algn="r"/>
                <a:r>
                  <a:rPr lang="en-ZA" sz="2800" dirty="0">
                    <a:solidFill>
                      <a:schemeClr val="bg2"/>
                    </a:solidFill>
                  </a:rPr>
                  <a:t>mortality</a:t>
                </a:r>
              </a:p>
            </p:txBody>
          </p:sp>
          <p:pic>
            <p:nvPicPr>
              <p:cNvPr id="19" name="Graphic 18" descr="Pregnant lady with solid fill">
                <a:extLst>
                  <a:ext uri="{FF2B5EF4-FFF2-40B4-BE49-F238E27FC236}">
                    <a16:creationId xmlns:a16="http://schemas.microsoft.com/office/drawing/2014/main" id="{B154BBD7-3741-2841-90D8-509CC61837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8376" y="2637771"/>
                <a:ext cx="2352460" cy="2296176"/>
              </a:xfrm>
              <a:prstGeom prst="rect">
                <a:avLst/>
              </a:prstGeom>
            </p:spPr>
          </p:pic>
        </p:grpSp>
        <p:grpSp>
          <p:nvGrpSpPr>
            <p:cNvPr id="21" name="Group 20">
              <a:extLst>
                <a:ext uri="{FF2B5EF4-FFF2-40B4-BE49-F238E27FC236}">
                  <a16:creationId xmlns:a16="http://schemas.microsoft.com/office/drawing/2014/main" id="{66BD8576-A534-52BD-1976-AC911CC263DA}"/>
                </a:ext>
              </a:extLst>
            </p:cNvPr>
            <p:cNvGrpSpPr/>
            <p:nvPr/>
          </p:nvGrpSpPr>
          <p:grpSpPr>
            <a:xfrm>
              <a:off x="4025609" y="1897358"/>
              <a:ext cx="3756246" cy="3481911"/>
              <a:chOff x="4652211" y="1393511"/>
              <a:chExt cx="1768643" cy="1679658"/>
            </a:xfrm>
          </p:grpSpPr>
          <p:sp>
            <p:nvSpPr>
              <p:cNvPr id="23" name="Rectangle 22">
                <a:extLst>
                  <a:ext uri="{FF2B5EF4-FFF2-40B4-BE49-F238E27FC236}">
                    <a16:creationId xmlns:a16="http://schemas.microsoft.com/office/drawing/2014/main" id="{5DD31FBE-8F53-550D-DFC7-55166A1675AE}"/>
                  </a:ext>
                </a:extLst>
              </p:cNvPr>
              <p:cNvSpPr/>
              <p:nvPr/>
            </p:nvSpPr>
            <p:spPr>
              <a:xfrm>
                <a:off x="4652211" y="1393511"/>
                <a:ext cx="1768643" cy="1679658"/>
              </a:xfrm>
              <a:prstGeom prst="rect">
                <a:avLst/>
              </a:prstGeom>
              <a:solidFill>
                <a:srgbClr val="299B45"/>
              </a:solidFill>
              <a:ln w="57150">
                <a:solidFill>
                  <a:srgbClr val="FFC00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r"/>
                <a:r>
                  <a:rPr lang="en-US" sz="4000" b="1" dirty="0">
                    <a:solidFill>
                      <a:schemeClr val="bg2"/>
                    </a:solidFill>
                  </a:rPr>
                  <a:t>3.2 </a:t>
                </a:r>
                <a:r>
                  <a:rPr lang="en-US" sz="2800" dirty="0">
                    <a:solidFill>
                      <a:schemeClr val="bg2"/>
                    </a:solidFill>
                  </a:rPr>
                  <a:t>Reduce child and neonatal mortality</a:t>
                </a:r>
              </a:p>
            </p:txBody>
          </p:sp>
          <p:pic>
            <p:nvPicPr>
              <p:cNvPr id="24" name="Graphic 23" descr="Baby with solid fill">
                <a:extLst>
                  <a:ext uri="{FF2B5EF4-FFF2-40B4-BE49-F238E27FC236}">
                    <a16:creationId xmlns:a16="http://schemas.microsoft.com/office/drawing/2014/main" id="{923A2B26-DD09-FAF4-62BA-51647DA3837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848084">
                <a:off x="4713606" y="1930092"/>
                <a:ext cx="1083055" cy="1083055"/>
              </a:xfrm>
              <a:prstGeom prst="rect">
                <a:avLst/>
              </a:prstGeom>
            </p:spPr>
          </p:pic>
        </p:grpSp>
        <p:grpSp>
          <p:nvGrpSpPr>
            <p:cNvPr id="25" name="Group 24">
              <a:extLst>
                <a:ext uri="{FF2B5EF4-FFF2-40B4-BE49-F238E27FC236}">
                  <a16:creationId xmlns:a16="http://schemas.microsoft.com/office/drawing/2014/main" id="{D6DB6107-EEFF-3B7D-7D4C-26BCF1762FC2}"/>
                </a:ext>
              </a:extLst>
            </p:cNvPr>
            <p:cNvGrpSpPr/>
            <p:nvPr/>
          </p:nvGrpSpPr>
          <p:grpSpPr>
            <a:xfrm>
              <a:off x="8078440" y="1897358"/>
              <a:ext cx="3756246" cy="3564935"/>
              <a:chOff x="6573254" y="1393511"/>
              <a:chExt cx="1768643" cy="1719708"/>
            </a:xfrm>
          </p:grpSpPr>
          <p:sp>
            <p:nvSpPr>
              <p:cNvPr id="27" name="Rectangle 26">
                <a:extLst>
                  <a:ext uri="{FF2B5EF4-FFF2-40B4-BE49-F238E27FC236}">
                    <a16:creationId xmlns:a16="http://schemas.microsoft.com/office/drawing/2014/main" id="{4DA1D4BF-A97C-DE6D-93CC-903793831CE4}"/>
                  </a:ext>
                </a:extLst>
              </p:cNvPr>
              <p:cNvSpPr/>
              <p:nvPr/>
            </p:nvSpPr>
            <p:spPr>
              <a:xfrm>
                <a:off x="6573254" y="1393511"/>
                <a:ext cx="1768643" cy="1679658"/>
              </a:xfrm>
              <a:prstGeom prst="rect">
                <a:avLst/>
              </a:prstGeom>
              <a:solidFill>
                <a:srgbClr val="299B45"/>
              </a:solidFill>
              <a:ln w="57150">
                <a:solidFill>
                  <a:srgbClr val="FFC00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r"/>
                <a:r>
                  <a:rPr lang="en-US" sz="4000" b="1" dirty="0">
                    <a:solidFill>
                      <a:schemeClr val="bg2"/>
                    </a:solidFill>
                  </a:rPr>
                  <a:t>3.3 </a:t>
                </a:r>
                <a:r>
                  <a:rPr lang="en-US" sz="2400" dirty="0">
                    <a:solidFill>
                      <a:schemeClr val="bg2"/>
                    </a:solidFill>
                  </a:rPr>
                  <a:t>End the epidemics of AIDS, tuberculosis, malaria &amp; neglected tropical diseases and combat hepatitis, water-</a:t>
                </a:r>
              </a:p>
              <a:p>
                <a:pPr algn="r"/>
                <a:r>
                  <a:rPr lang="en-US" sz="2400" dirty="0">
                    <a:solidFill>
                      <a:schemeClr val="bg2"/>
                    </a:solidFill>
                  </a:rPr>
                  <a:t>borne and  other communicable </a:t>
                </a:r>
              </a:p>
              <a:p>
                <a:pPr algn="r"/>
                <a:r>
                  <a:rPr lang="en-US" sz="2400" dirty="0">
                    <a:solidFill>
                      <a:schemeClr val="bg2"/>
                    </a:solidFill>
                  </a:rPr>
                  <a:t>diseases</a:t>
                </a:r>
              </a:p>
              <a:p>
                <a:pPr algn="r"/>
                <a:endParaRPr lang="en-ZA" sz="2400" dirty="0">
                  <a:solidFill>
                    <a:schemeClr val="bg2"/>
                  </a:solidFill>
                </a:endParaRPr>
              </a:p>
            </p:txBody>
          </p:sp>
          <p:pic>
            <p:nvPicPr>
              <p:cNvPr id="29" name="Graphic 28" descr="Medicine with solid fill">
                <a:extLst>
                  <a:ext uri="{FF2B5EF4-FFF2-40B4-BE49-F238E27FC236}">
                    <a16:creationId xmlns:a16="http://schemas.microsoft.com/office/drawing/2014/main" id="{5F8C6798-CB30-1BD8-BBD1-4AA09DA409A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73254" y="2434810"/>
                <a:ext cx="678409" cy="678409"/>
              </a:xfrm>
              <a:prstGeom prst="rect">
                <a:avLst/>
              </a:prstGeom>
            </p:spPr>
          </p:pic>
        </p:grpSp>
      </p:grpSp>
      <p:sp>
        <p:nvSpPr>
          <p:cNvPr id="5" name="TextBox 4">
            <a:extLst>
              <a:ext uri="{FF2B5EF4-FFF2-40B4-BE49-F238E27FC236}">
                <a16:creationId xmlns:a16="http://schemas.microsoft.com/office/drawing/2014/main" id="{DE0F6471-1A40-0ADA-1B84-CADC7FE226E8}"/>
              </a:ext>
            </a:extLst>
          </p:cNvPr>
          <p:cNvSpPr txBox="1"/>
          <p:nvPr/>
        </p:nvSpPr>
        <p:spPr>
          <a:xfrm>
            <a:off x="-3009900" y="0"/>
            <a:ext cx="2794000" cy="1754326"/>
          </a:xfrm>
          <a:prstGeom prst="rect">
            <a:avLst/>
          </a:prstGeom>
          <a:solidFill>
            <a:srgbClr val="FF66FF"/>
          </a:solidFill>
        </p:spPr>
        <p:txBody>
          <a:bodyPr wrap="square" rtlCol="0">
            <a:spAutoFit/>
          </a:bodyPr>
          <a:lstStyle/>
          <a:p>
            <a:pPr algn="ctr"/>
            <a:r>
              <a:rPr lang="en-ZA" b="1" dirty="0">
                <a:solidFill>
                  <a:srgbClr val="000000"/>
                </a:solidFill>
              </a:rPr>
              <a:t>Note to facilitator:</a:t>
            </a:r>
          </a:p>
          <a:p>
            <a:pPr algn="ctr"/>
            <a:endParaRPr lang="en-ZA" b="1" dirty="0">
              <a:solidFill>
                <a:srgbClr val="000000"/>
              </a:solidFill>
            </a:endParaRPr>
          </a:p>
          <a:p>
            <a:pPr algn="ctr"/>
            <a:r>
              <a:rPr lang="en-ZA" dirty="0">
                <a:solidFill>
                  <a:srgbClr val="000000"/>
                </a:solidFill>
              </a:rPr>
              <a:t>This slide is automatically animated –these 3 goals will automatically zoom out on slideshow mode.  </a:t>
            </a:r>
            <a:endParaRPr lang="en-GB" dirty="0">
              <a:solidFill>
                <a:srgbClr val="000000"/>
              </a:solidFill>
            </a:endParaRPr>
          </a:p>
        </p:txBody>
      </p:sp>
    </p:spTree>
    <p:extLst>
      <p:ext uri="{BB962C8B-B14F-4D97-AF65-F5344CB8AC3E}">
        <p14:creationId xmlns:p14="http://schemas.microsoft.com/office/powerpoint/2010/main" val="9925262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50"/>
                                  </p:stCondLst>
                                  <p:childTnLst>
                                    <p:set>
                                      <p:cBhvr>
                                        <p:cTn id="6" dur="1" fill="hold">
                                          <p:stCondLst>
                                            <p:cond delay="0"/>
                                          </p:stCondLst>
                                        </p:cTn>
                                        <p:tgtEl>
                                          <p:spTgt spid="33"/>
                                        </p:tgtEl>
                                        <p:attrNameLst>
                                          <p:attrName>style.visibility</p:attrName>
                                        </p:attrNameLst>
                                      </p:cBhvr>
                                      <p:to>
                                        <p:strVal val="visible"/>
                                      </p:to>
                                    </p:set>
                                    <p:anim calcmode="lin" valueType="num">
                                      <p:cBhvr>
                                        <p:cTn id="7" dur="1250" fill="hold"/>
                                        <p:tgtEl>
                                          <p:spTgt spid="33"/>
                                        </p:tgtEl>
                                        <p:attrNameLst>
                                          <p:attrName>ppt_w</p:attrName>
                                        </p:attrNameLst>
                                      </p:cBhvr>
                                      <p:tavLst>
                                        <p:tav tm="0">
                                          <p:val>
                                            <p:fltVal val="0"/>
                                          </p:val>
                                        </p:tav>
                                        <p:tav tm="100000">
                                          <p:val>
                                            <p:strVal val="#ppt_w"/>
                                          </p:val>
                                        </p:tav>
                                      </p:tavLst>
                                    </p:anim>
                                    <p:anim calcmode="lin" valueType="num">
                                      <p:cBhvr>
                                        <p:cTn id="8" dur="1250" fill="hold"/>
                                        <p:tgtEl>
                                          <p:spTgt spid="33"/>
                                        </p:tgtEl>
                                        <p:attrNameLst>
                                          <p:attrName>ppt_h</p:attrName>
                                        </p:attrNameLst>
                                      </p:cBhvr>
                                      <p:tavLst>
                                        <p:tav tm="0">
                                          <p:val>
                                            <p:fltVal val="0"/>
                                          </p:val>
                                        </p:tav>
                                        <p:tav tm="100000">
                                          <p:val>
                                            <p:strVal val="#ppt_h"/>
                                          </p:val>
                                        </p:tav>
                                      </p:tavLst>
                                    </p:anim>
                                    <p:animEffect transition="in" filter="fade">
                                      <p:cBhvr>
                                        <p:cTn id="9" dur="1250"/>
                                        <p:tgtEl>
                                          <p:spTgt spid="33"/>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9B3470-DB97-337B-12FD-82D14A7E04F7}"/>
              </a:ext>
            </a:extLst>
          </p:cNvPr>
          <p:cNvSpPr>
            <a:spLocks noGrp="1"/>
          </p:cNvSpPr>
          <p:nvPr>
            <p:ph type="title"/>
          </p:nvPr>
        </p:nvSpPr>
        <p:spPr/>
        <p:txBody>
          <a:bodyPr>
            <a:normAutofit fontScale="90000"/>
          </a:bodyPr>
          <a:lstStyle/>
          <a:p>
            <a:r>
              <a:rPr lang="en-US" dirty="0"/>
              <a:t>Epidemiology of TB among children </a:t>
            </a:r>
            <a:br>
              <a:rPr lang="en-US" dirty="0"/>
            </a:br>
            <a:r>
              <a:rPr lang="en-US" dirty="0"/>
              <a:t>and adolescents</a:t>
            </a:r>
            <a:endParaRPr lang="en-ZA" dirty="0"/>
          </a:p>
        </p:txBody>
      </p:sp>
      <p:sp>
        <p:nvSpPr>
          <p:cNvPr id="4" name="Text Placeholder 3">
            <a:extLst>
              <a:ext uri="{FF2B5EF4-FFF2-40B4-BE49-F238E27FC236}">
                <a16:creationId xmlns:a16="http://schemas.microsoft.com/office/drawing/2014/main" id="{CF8915C9-2065-BECB-3C99-137A2357CA52}"/>
              </a:ext>
            </a:extLst>
          </p:cNvPr>
          <p:cNvSpPr>
            <a:spLocks noGrp="1"/>
          </p:cNvSpPr>
          <p:nvPr>
            <p:ph type="body" sz="quarter" idx="10"/>
          </p:nvPr>
        </p:nvSpPr>
        <p:spPr>
          <a:xfrm>
            <a:off x="695325" y="1452563"/>
            <a:ext cx="7546975" cy="4500562"/>
          </a:xfrm>
        </p:spPr>
        <p:txBody>
          <a:bodyPr>
            <a:normAutofit/>
          </a:bodyPr>
          <a:lstStyle/>
          <a:p>
            <a:pPr>
              <a:spcAft>
                <a:spcPts val="1200"/>
              </a:spcAft>
            </a:pPr>
            <a:r>
              <a:rPr lang="en-ZA" altLang="en-US" sz="2400" dirty="0"/>
              <a:t>Over 2 million children and adolescents develop TB each year globally.</a:t>
            </a:r>
          </a:p>
          <a:p>
            <a:pPr>
              <a:spcAft>
                <a:spcPts val="1200"/>
              </a:spcAft>
            </a:pPr>
            <a:r>
              <a:rPr lang="en-ZA" altLang="en-US" sz="2400" dirty="0"/>
              <a:t>The largest proportion occur in young children (&lt; 5years) and the majority of these are not detected.</a:t>
            </a:r>
          </a:p>
          <a:p>
            <a:pPr>
              <a:spcAft>
                <a:spcPts val="1200"/>
              </a:spcAft>
            </a:pPr>
            <a:endParaRPr lang="en-ZA" altLang="en-US" sz="2400" dirty="0"/>
          </a:p>
        </p:txBody>
      </p:sp>
      <p:sp>
        <p:nvSpPr>
          <p:cNvPr id="5" name="Text Placeholder 3">
            <a:extLst>
              <a:ext uri="{FF2B5EF4-FFF2-40B4-BE49-F238E27FC236}">
                <a16:creationId xmlns:a16="http://schemas.microsoft.com/office/drawing/2014/main" id="{90AB0EB6-033D-9635-B9C9-757C0BEF4E1A}"/>
              </a:ext>
            </a:extLst>
          </p:cNvPr>
          <p:cNvSpPr txBox="1">
            <a:spLocks/>
          </p:cNvSpPr>
          <p:nvPr/>
        </p:nvSpPr>
        <p:spPr>
          <a:xfrm>
            <a:off x="695324" y="3282156"/>
            <a:ext cx="10656889" cy="264556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0"/>
              </a:spcBef>
              <a:buFont typeface="Arial" panose="020B0604020202020204" pitchFamily="34" charset="0"/>
              <a:buChar char="•"/>
              <a:defRPr sz="2600" b="0" kern="1200">
                <a:solidFill>
                  <a:schemeClr val="tx1"/>
                </a:solidFill>
                <a:latin typeface="+mn-lt"/>
                <a:ea typeface="+mn-ea"/>
                <a:cs typeface="+mn-cs"/>
              </a:defRPr>
            </a:lvl1pPr>
            <a:lvl2pPr marL="449263" indent="-182563" algn="l" defTabSz="914400" rtl="0" eaLnBrk="1" latinLnBrk="0" hangingPunct="1">
              <a:lnSpc>
                <a:spcPct val="100000"/>
              </a:lnSpc>
              <a:spcBef>
                <a:spcPts val="0"/>
              </a:spcBef>
              <a:buFont typeface="Abadi" panose="020B0604020104020204" pitchFamily="34" charset="0"/>
              <a:buChar char="-"/>
              <a:defRPr lang="en-US" sz="2200" b="0" kern="1200" dirty="0" err="1" smtClean="0">
                <a:ln>
                  <a:noFill/>
                </a:ln>
                <a:solidFill>
                  <a:schemeClr val="tx2">
                    <a:lumMod val="50000"/>
                  </a:schemeClr>
                </a:solidFill>
                <a:effectLst/>
                <a:latin typeface="+mn-lt"/>
                <a:ea typeface="+mn-ea"/>
                <a:cs typeface="+mn-cs"/>
              </a:defRPr>
            </a:lvl2pPr>
            <a:lvl3pPr marL="630238" indent="-180975" algn="l" defTabSz="914400" rtl="0" eaLnBrk="1" latinLnBrk="0" hangingPunct="1">
              <a:lnSpc>
                <a:spcPct val="100000"/>
              </a:lnSpc>
              <a:spcBef>
                <a:spcPts val="0"/>
              </a:spcBef>
              <a:buFont typeface="Calibri" panose="020F0502020204030204" pitchFamily="34" charset="0"/>
              <a:buChar char="›"/>
              <a:defRPr sz="2000" b="0" kern="1200">
                <a:ln>
                  <a:noFill/>
                </a:ln>
                <a:solidFill>
                  <a:schemeClr val="tx2">
                    <a:lumMod val="50000"/>
                  </a:schemeClr>
                </a:solidFill>
                <a:latin typeface="+mn-lt"/>
                <a:ea typeface="+mn-ea"/>
                <a:cs typeface="+mn-cs"/>
              </a:defRPr>
            </a:lvl3pPr>
            <a:lvl4pPr marL="801688" indent="-171450" algn="l" defTabSz="914400" rtl="0" eaLnBrk="1" latinLnBrk="0" hangingPunct="1">
              <a:lnSpc>
                <a:spcPct val="100000"/>
              </a:lnSpc>
              <a:spcBef>
                <a:spcPts val="0"/>
              </a:spcBef>
              <a:spcAft>
                <a:spcPts val="1200"/>
              </a:spcAft>
              <a:buFont typeface="Wingdings" panose="05000000000000000000" pitchFamily="2" charset="2"/>
              <a:buChar char="§"/>
              <a:defRPr sz="1600" b="0" kern="1200">
                <a:ln>
                  <a:noFill/>
                </a:ln>
                <a:solidFill>
                  <a:srgbClr val="326BB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ZA" altLang="en-US" sz="2400" dirty="0"/>
              <a:t>The vast majority of over 250,000 TB-related deaths in children and adolescents occur in young children with TB who have not been detected or treated.</a:t>
            </a:r>
          </a:p>
          <a:p>
            <a:pPr>
              <a:spcAft>
                <a:spcPts val="1200"/>
              </a:spcAft>
            </a:pPr>
            <a:r>
              <a:rPr lang="en-ZA" altLang="en-US" sz="2400" dirty="0"/>
              <a:t>TB burden in adolescents (10-19 years) is uncertain due to incomplete age-disaggregated data but most cases are in older adolescents (15-19 years).</a:t>
            </a:r>
          </a:p>
          <a:p>
            <a:pPr>
              <a:spcAft>
                <a:spcPts val="1200"/>
              </a:spcAft>
            </a:pPr>
            <a:r>
              <a:rPr lang="en-ZA" altLang="en-US" sz="2400" dirty="0"/>
              <a:t>TB and HIV are the major infectious diseases causing adolescent deaths globally. </a:t>
            </a:r>
          </a:p>
          <a:p>
            <a:pPr>
              <a:spcAft>
                <a:spcPts val="1200"/>
              </a:spcAft>
            </a:pPr>
            <a:r>
              <a:rPr lang="en-ZA" altLang="en-US" sz="2400" dirty="0"/>
              <a:t>TB in adolescents is commonly transmissible.</a:t>
            </a:r>
          </a:p>
        </p:txBody>
      </p:sp>
      <p:pic>
        <p:nvPicPr>
          <p:cNvPr id="6" name="Picture 5">
            <a:extLst>
              <a:ext uri="{FF2B5EF4-FFF2-40B4-BE49-F238E27FC236}">
                <a16:creationId xmlns:a16="http://schemas.microsoft.com/office/drawing/2014/main" id="{24021848-E8DD-A81F-1A2F-98B1C4DAA965}"/>
              </a:ext>
            </a:extLst>
          </p:cNvPr>
          <p:cNvPicPr>
            <a:picLocks noChangeAspect="1"/>
          </p:cNvPicPr>
          <p:nvPr/>
        </p:nvPicPr>
        <p:blipFill>
          <a:blip r:embed="rId3"/>
          <a:stretch>
            <a:fillRect/>
          </a:stretch>
        </p:blipFill>
        <p:spPr>
          <a:xfrm>
            <a:off x="8902700" y="260351"/>
            <a:ext cx="2047171" cy="290750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34971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F0298-0BAD-885D-919A-7F73C2866B68}"/>
              </a:ext>
            </a:extLst>
          </p:cNvPr>
          <p:cNvSpPr>
            <a:spLocks noGrp="1"/>
          </p:cNvSpPr>
          <p:nvPr>
            <p:ph type="title"/>
          </p:nvPr>
        </p:nvSpPr>
        <p:spPr/>
        <p:txBody>
          <a:bodyPr>
            <a:normAutofit/>
          </a:bodyPr>
          <a:lstStyle/>
          <a:p>
            <a:r>
              <a:rPr lang="en-ZA" dirty="0"/>
              <a:t>Evidence-based policy well developed</a:t>
            </a:r>
          </a:p>
        </p:txBody>
      </p:sp>
      <p:grpSp>
        <p:nvGrpSpPr>
          <p:cNvPr id="15" name="Group 14">
            <a:extLst>
              <a:ext uri="{FF2B5EF4-FFF2-40B4-BE49-F238E27FC236}">
                <a16:creationId xmlns:a16="http://schemas.microsoft.com/office/drawing/2014/main" id="{2FC90642-9882-79B5-633F-F8EE4BCBCF08}"/>
              </a:ext>
            </a:extLst>
          </p:cNvPr>
          <p:cNvGrpSpPr/>
          <p:nvPr/>
        </p:nvGrpSpPr>
        <p:grpSpPr>
          <a:xfrm>
            <a:off x="774400" y="2087452"/>
            <a:ext cx="6161504" cy="2529684"/>
            <a:chOff x="839787" y="2025649"/>
            <a:chExt cx="6161504" cy="2529684"/>
          </a:xfrm>
        </p:grpSpPr>
        <p:pic>
          <p:nvPicPr>
            <p:cNvPr id="4" name="Content Placeholder 4" descr="Timeline">
              <a:extLst>
                <a:ext uri="{FF2B5EF4-FFF2-40B4-BE49-F238E27FC236}">
                  <a16:creationId xmlns:a16="http://schemas.microsoft.com/office/drawing/2014/main" id="{A370E515-0DD4-E3D7-7098-014B5688FBAA}"/>
                </a:ext>
              </a:extLst>
            </p:cNvPr>
            <p:cNvPicPr>
              <a:picLocks noChangeAspect="1"/>
            </p:cNvPicPr>
            <p:nvPr/>
          </p:nvPicPr>
          <p:blipFill rotWithShape="1">
            <a:blip r:embed="rId3"/>
            <a:srcRect t="13739" b="32215"/>
            <a:stretch/>
          </p:blipFill>
          <p:spPr>
            <a:xfrm>
              <a:off x="839787" y="2025649"/>
              <a:ext cx="6161504" cy="2165351"/>
            </a:xfrm>
            <a:prstGeom prst="rect">
              <a:avLst/>
            </a:prstGeom>
          </p:spPr>
        </p:pic>
        <p:sp>
          <p:nvSpPr>
            <p:cNvPr id="5" name="Rectangle 4">
              <a:extLst>
                <a:ext uri="{FF2B5EF4-FFF2-40B4-BE49-F238E27FC236}">
                  <a16:creationId xmlns:a16="http://schemas.microsoft.com/office/drawing/2014/main" id="{975EE7C6-F2D9-768B-8991-9F7551D00E5C}"/>
                </a:ext>
              </a:extLst>
            </p:cNvPr>
            <p:cNvSpPr/>
            <p:nvPr/>
          </p:nvSpPr>
          <p:spPr>
            <a:xfrm>
              <a:off x="900112" y="3759200"/>
              <a:ext cx="260350" cy="4318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Rectangle 5">
              <a:extLst>
                <a:ext uri="{FF2B5EF4-FFF2-40B4-BE49-F238E27FC236}">
                  <a16:creationId xmlns:a16="http://schemas.microsoft.com/office/drawing/2014/main" id="{7B637C99-BF8C-56DC-40D8-C8AC1A5FC15A}"/>
                </a:ext>
              </a:extLst>
            </p:cNvPr>
            <p:cNvSpPr/>
            <p:nvPr/>
          </p:nvSpPr>
          <p:spPr>
            <a:xfrm>
              <a:off x="1098550" y="4123533"/>
              <a:ext cx="614362" cy="4318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8" name="Picture 7">
              <a:extLst>
                <a:ext uri="{FF2B5EF4-FFF2-40B4-BE49-F238E27FC236}">
                  <a16:creationId xmlns:a16="http://schemas.microsoft.com/office/drawing/2014/main" id="{1B2661F8-2B98-97BE-AAC8-782374F0B5A0}"/>
                </a:ext>
              </a:extLst>
            </p:cNvPr>
            <p:cNvPicPr>
              <a:picLocks noChangeAspect="1"/>
            </p:cNvPicPr>
            <p:nvPr/>
          </p:nvPicPr>
          <p:blipFill>
            <a:blip r:embed="rId4"/>
            <a:stretch>
              <a:fillRect/>
            </a:stretch>
          </p:blipFill>
          <p:spPr>
            <a:xfrm>
              <a:off x="1170782" y="3835373"/>
              <a:ext cx="448469" cy="279453"/>
            </a:xfrm>
            <a:prstGeom prst="rect">
              <a:avLst/>
            </a:prstGeom>
          </p:spPr>
        </p:pic>
        <p:cxnSp>
          <p:nvCxnSpPr>
            <p:cNvPr id="10" name="Straight Connector 9">
              <a:extLst>
                <a:ext uri="{FF2B5EF4-FFF2-40B4-BE49-F238E27FC236}">
                  <a16:creationId xmlns:a16="http://schemas.microsoft.com/office/drawing/2014/main" id="{9EC42B0E-74DE-2BAB-30DC-C22A8D0C63DA}"/>
                </a:ext>
              </a:extLst>
            </p:cNvPr>
            <p:cNvCxnSpPr/>
            <p:nvPr/>
          </p:nvCxnSpPr>
          <p:spPr>
            <a:xfrm>
              <a:off x="1166018" y="3852863"/>
              <a:ext cx="0" cy="277813"/>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9F4FB5F-ABB6-7E50-D52D-A2D74058BDDA}"/>
                </a:ext>
              </a:extLst>
            </p:cNvPr>
            <p:cNvCxnSpPr>
              <a:cxnSpLocks/>
            </p:cNvCxnSpPr>
            <p:nvPr/>
          </p:nvCxnSpPr>
          <p:spPr>
            <a:xfrm flipH="1">
              <a:off x="1160462" y="4118003"/>
              <a:ext cx="696912" cy="2"/>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7" name="Rectangle: Rounded Corners 16">
            <a:extLst>
              <a:ext uri="{FF2B5EF4-FFF2-40B4-BE49-F238E27FC236}">
                <a16:creationId xmlns:a16="http://schemas.microsoft.com/office/drawing/2014/main" id="{2290E593-3483-5D6F-6DAC-A39C76B817C0}"/>
              </a:ext>
            </a:extLst>
          </p:cNvPr>
          <p:cNvSpPr/>
          <p:nvPr/>
        </p:nvSpPr>
        <p:spPr>
          <a:xfrm>
            <a:off x="566129" y="1852863"/>
            <a:ext cx="6619875" cy="3573379"/>
          </a:xfrm>
          <a:prstGeom prst="roundRect">
            <a:avLst>
              <a:gd name="adj" fmla="val 8329"/>
            </a:avLst>
          </a:prstGeom>
          <a:noFill/>
          <a:ln w="57150">
            <a:solidFill>
              <a:srgbClr val="043673"/>
            </a:solidFill>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ZA" sz="1200" dirty="0" err="1">
              <a:ln>
                <a:solidFill>
                  <a:srgbClr val="C00000"/>
                </a:solidFill>
              </a:ln>
              <a:noFill/>
            </a:endParaRPr>
          </a:p>
        </p:txBody>
      </p:sp>
      <p:sp>
        <p:nvSpPr>
          <p:cNvPr id="18" name="Arrow: Right 17">
            <a:extLst>
              <a:ext uri="{FF2B5EF4-FFF2-40B4-BE49-F238E27FC236}">
                <a16:creationId xmlns:a16="http://schemas.microsoft.com/office/drawing/2014/main" id="{79D69D3F-6C85-8D58-52D1-5CAC909BD632}"/>
              </a:ext>
            </a:extLst>
          </p:cNvPr>
          <p:cNvSpPr/>
          <p:nvPr/>
        </p:nvSpPr>
        <p:spPr>
          <a:xfrm>
            <a:off x="7186004" y="3317699"/>
            <a:ext cx="914400" cy="565484"/>
          </a:xfrm>
          <a:prstGeom prst="rightArrow">
            <a:avLst/>
          </a:prstGeom>
          <a:ln>
            <a:solidFill>
              <a:srgbClr val="043673"/>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0" name="Picture 19">
            <a:extLst>
              <a:ext uri="{FF2B5EF4-FFF2-40B4-BE49-F238E27FC236}">
                <a16:creationId xmlns:a16="http://schemas.microsoft.com/office/drawing/2014/main" id="{1C3FE8DE-BC04-850B-F829-3C037953A881}"/>
              </a:ext>
            </a:extLst>
          </p:cNvPr>
          <p:cNvPicPr>
            <a:picLocks noChangeAspect="1"/>
          </p:cNvPicPr>
          <p:nvPr/>
        </p:nvPicPr>
        <p:blipFill>
          <a:blip r:embed="rId5"/>
          <a:stretch>
            <a:fillRect/>
          </a:stretch>
        </p:blipFill>
        <p:spPr>
          <a:xfrm>
            <a:off x="8258125" y="1376363"/>
            <a:ext cx="2122949" cy="3102247"/>
          </a:xfrm>
          <a:prstGeom prst="rect">
            <a:avLst/>
          </a:prstGeom>
          <a:effectLst>
            <a:outerShdw blurRad="63500" sx="102000" sy="102000" algn="ctr" rotWithShape="0">
              <a:prstClr val="black">
                <a:alpha val="40000"/>
              </a:prstClr>
            </a:outerShdw>
          </a:effectLst>
        </p:spPr>
      </p:pic>
      <p:pic>
        <p:nvPicPr>
          <p:cNvPr id="19" name="Picture 18">
            <a:extLst>
              <a:ext uri="{FF2B5EF4-FFF2-40B4-BE49-F238E27FC236}">
                <a16:creationId xmlns:a16="http://schemas.microsoft.com/office/drawing/2014/main" id="{D7244C58-D880-9BFF-1451-187595F40520}"/>
              </a:ext>
            </a:extLst>
          </p:cNvPr>
          <p:cNvPicPr>
            <a:picLocks noChangeAspect="1"/>
          </p:cNvPicPr>
          <p:nvPr/>
        </p:nvPicPr>
        <p:blipFill>
          <a:blip r:embed="rId6"/>
          <a:stretch>
            <a:fillRect/>
          </a:stretch>
        </p:blipFill>
        <p:spPr>
          <a:xfrm>
            <a:off x="9624451" y="2641355"/>
            <a:ext cx="2154059" cy="3102247"/>
          </a:xfrm>
          <a:prstGeom prst="rect">
            <a:avLst/>
          </a:prstGeom>
          <a:effectLst>
            <a:outerShdw blurRad="63500" sx="102000" sy="102000" algn="ctr" rotWithShape="0">
              <a:prstClr val="black">
                <a:alpha val="40000"/>
              </a:prstClr>
            </a:outerShdw>
          </a:effectLst>
        </p:spPr>
      </p:pic>
      <p:sp>
        <p:nvSpPr>
          <p:cNvPr id="21" name="TextBox 20">
            <a:extLst>
              <a:ext uri="{FF2B5EF4-FFF2-40B4-BE49-F238E27FC236}">
                <a16:creationId xmlns:a16="http://schemas.microsoft.com/office/drawing/2014/main" id="{BE990D4A-3270-C2AF-7282-3CBCC4626BFD}"/>
              </a:ext>
            </a:extLst>
          </p:cNvPr>
          <p:cNvSpPr txBox="1"/>
          <p:nvPr/>
        </p:nvSpPr>
        <p:spPr>
          <a:xfrm>
            <a:off x="810011" y="4441769"/>
            <a:ext cx="6125893" cy="646331"/>
          </a:xfrm>
          <a:prstGeom prst="rect">
            <a:avLst/>
          </a:prstGeom>
          <a:noFill/>
        </p:spPr>
        <p:txBody>
          <a:bodyPr wrap="square" rtlCol="0">
            <a:spAutoFit/>
          </a:bodyPr>
          <a:lstStyle/>
          <a:p>
            <a:pPr algn="ctr"/>
            <a:r>
              <a:rPr lang="en-US" b="1" dirty="0"/>
              <a:t>WHO guidance for child TB in 2006 and 2014</a:t>
            </a:r>
            <a:endParaRPr lang="en-US" sz="1100" b="1" dirty="0"/>
          </a:p>
          <a:p>
            <a:pPr algn="ctr"/>
            <a:r>
              <a:rPr lang="en-US" b="1" dirty="0"/>
              <a:t>Preventive treatment and MDR guidance 2020</a:t>
            </a:r>
            <a:endParaRPr lang="en-ZA" b="1" dirty="0"/>
          </a:p>
        </p:txBody>
      </p:sp>
      <p:sp>
        <p:nvSpPr>
          <p:cNvPr id="22" name="TextBox 21">
            <a:extLst>
              <a:ext uri="{FF2B5EF4-FFF2-40B4-BE49-F238E27FC236}">
                <a16:creationId xmlns:a16="http://schemas.microsoft.com/office/drawing/2014/main" id="{25C0A2A6-EEE7-7FAC-61CE-0274F6A058AD}"/>
              </a:ext>
            </a:extLst>
          </p:cNvPr>
          <p:cNvSpPr txBox="1"/>
          <p:nvPr/>
        </p:nvSpPr>
        <p:spPr>
          <a:xfrm>
            <a:off x="8349916" y="5745757"/>
            <a:ext cx="3428594" cy="923330"/>
          </a:xfrm>
          <a:prstGeom prst="rect">
            <a:avLst/>
          </a:prstGeom>
          <a:noFill/>
        </p:spPr>
        <p:txBody>
          <a:bodyPr wrap="square" rtlCol="0">
            <a:spAutoFit/>
          </a:bodyPr>
          <a:lstStyle/>
          <a:p>
            <a:pPr algn="ctr"/>
            <a:r>
              <a:rPr lang="en-US" b="1" dirty="0"/>
              <a:t>Consolidated guidelines for child and adolescent TB 2022</a:t>
            </a:r>
          </a:p>
          <a:p>
            <a:endParaRPr lang="en-ZA" dirty="0"/>
          </a:p>
        </p:txBody>
      </p:sp>
    </p:spTree>
    <p:extLst>
      <p:ext uri="{BB962C8B-B14F-4D97-AF65-F5344CB8AC3E}">
        <p14:creationId xmlns:p14="http://schemas.microsoft.com/office/powerpoint/2010/main" val="3919287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9126C-5F3F-ED34-DD3A-0D841439AE2D}"/>
              </a:ext>
            </a:extLst>
          </p:cNvPr>
          <p:cNvSpPr>
            <a:spLocks noGrp="1"/>
          </p:cNvSpPr>
          <p:nvPr>
            <p:ph type="title"/>
          </p:nvPr>
        </p:nvSpPr>
        <p:spPr/>
        <p:txBody>
          <a:bodyPr anchor="ctr">
            <a:normAutofit/>
          </a:bodyPr>
          <a:lstStyle/>
          <a:p>
            <a:r>
              <a:rPr lang="en-US" sz="4000" b="1" dirty="0"/>
              <a:t>..but wide policy-practice gaps persist</a:t>
            </a:r>
            <a:endParaRPr lang="en-ZA" dirty="0"/>
          </a:p>
        </p:txBody>
      </p:sp>
      <p:pic>
        <p:nvPicPr>
          <p:cNvPr id="6" name="Picture 5">
            <a:extLst>
              <a:ext uri="{FF2B5EF4-FFF2-40B4-BE49-F238E27FC236}">
                <a16:creationId xmlns:a16="http://schemas.microsoft.com/office/drawing/2014/main" id="{DF89CEB2-7959-BBCE-57D0-588DBB059841}"/>
              </a:ext>
            </a:extLst>
          </p:cNvPr>
          <p:cNvPicPr>
            <a:picLocks noChangeAspect="1"/>
          </p:cNvPicPr>
          <p:nvPr/>
        </p:nvPicPr>
        <p:blipFill rotWithShape="1">
          <a:blip r:embed="rId3"/>
          <a:srcRect t="-1" b="-1312"/>
          <a:stretch/>
        </p:blipFill>
        <p:spPr>
          <a:xfrm>
            <a:off x="370515" y="1304924"/>
            <a:ext cx="7762875" cy="4689475"/>
          </a:xfrm>
          <a:prstGeom prst="rect">
            <a:avLst/>
          </a:prstGeom>
        </p:spPr>
      </p:pic>
      <p:sp>
        <p:nvSpPr>
          <p:cNvPr id="7" name="TextBox 6">
            <a:extLst>
              <a:ext uri="{FF2B5EF4-FFF2-40B4-BE49-F238E27FC236}">
                <a16:creationId xmlns:a16="http://schemas.microsoft.com/office/drawing/2014/main" id="{5231D538-3B39-C8E5-C22B-3612BC2BFA80}"/>
              </a:ext>
            </a:extLst>
          </p:cNvPr>
          <p:cNvSpPr txBox="1"/>
          <p:nvPr/>
        </p:nvSpPr>
        <p:spPr>
          <a:xfrm>
            <a:off x="8096921" y="2388053"/>
            <a:ext cx="3724564" cy="1776380"/>
          </a:xfrm>
          <a:prstGeom prst="rect">
            <a:avLst/>
          </a:prstGeom>
          <a:noFill/>
          <a:ln>
            <a:noFill/>
          </a:ln>
          <a:effectLst/>
        </p:spPr>
        <p:txBody>
          <a:bodyPr wrap="square" lIns="144000" tIns="252000" rIns="144000" bIns="288000" rtlCol="0">
            <a:spAutoFit/>
          </a:bodyPr>
          <a:lstStyle/>
          <a:p>
            <a:pPr marL="84137"/>
            <a:r>
              <a:rPr lang="en-US" sz="2000" dirty="0">
                <a:solidFill>
                  <a:srgbClr val="000000"/>
                </a:solidFill>
                <a:latin typeface="Aptos Narrow" panose="020B0004020202020204" pitchFamily="34" charset="0"/>
              </a:rPr>
              <a:t>Treatment success: </a:t>
            </a:r>
            <a:r>
              <a:rPr lang="en-US" sz="2000" b="1" dirty="0">
                <a:solidFill>
                  <a:srgbClr val="C22B27"/>
                </a:solidFill>
                <a:latin typeface="Aptos Narrow" panose="020B0004020202020204" pitchFamily="34" charset="0"/>
              </a:rPr>
              <a:t>69% to 98%</a:t>
            </a:r>
          </a:p>
          <a:p>
            <a:pPr marL="84137"/>
            <a:endParaRPr lang="en-US" sz="2000" b="1" dirty="0">
              <a:solidFill>
                <a:srgbClr val="C22B27"/>
              </a:solidFill>
              <a:latin typeface="Aptos Narrow" panose="020B0004020202020204" pitchFamily="34" charset="0"/>
            </a:endParaRPr>
          </a:p>
          <a:p>
            <a:pPr marL="84137"/>
            <a:r>
              <a:rPr lang="en-US" sz="2000" dirty="0">
                <a:solidFill>
                  <a:srgbClr val="000000"/>
                </a:solidFill>
                <a:latin typeface="Aptos Narrow" panose="020B0004020202020204" pitchFamily="34" charset="0"/>
              </a:rPr>
              <a:t>Estimated that </a:t>
            </a:r>
            <a:r>
              <a:rPr lang="en-US" sz="2000" b="1" dirty="0">
                <a:solidFill>
                  <a:srgbClr val="C22B27"/>
                </a:solidFill>
                <a:latin typeface="Aptos Narrow" panose="020B0004020202020204" pitchFamily="34" charset="0"/>
              </a:rPr>
              <a:t>&lt; 10% of MDR cases receive treatment</a:t>
            </a:r>
            <a:r>
              <a:rPr lang="en-US" sz="2000" dirty="0">
                <a:solidFill>
                  <a:srgbClr val="000000"/>
                </a:solidFill>
                <a:latin typeface="Aptos Narrow" panose="020B0004020202020204" pitchFamily="34" charset="0"/>
              </a:rPr>
              <a:t>.</a:t>
            </a:r>
          </a:p>
        </p:txBody>
      </p:sp>
      <p:sp>
        <p:nvSpPr>
          <p:cNvPr id="3" name="TextBox 2">
            <a:extLst>
              <a:ext uri="{FF2B5EF4-FFF2-40B4-BE49-F238E27FC236}">
                <a16:creationId xmlns:a16="http://schemas.microsoft.com/office/drawing/2014/main" id="{DD8EDC33-B559-F7C5-06A4-49CDE94E5DFB}"/>
              </a:ext>
            </a:extLst>
          </p:cNvPr>
          <p:cNvSpPr txBox="1"/>
          <p:nvPr/>
        </p:nvSpPr>
        <p:spPr>
          <a:xfrm>
            <a:off x="8437647" y="1996056"/>
            <a:ext cx="3839535" cy="769441"/>
          </a:xfrm>
          <a:prstGeom prst="rect">
            <a:avLst/>
          </a:prstGeom>
          <a:noFill/>
        </p:spPr>
        <p:txBody>
          <a:bodyPr wrap="square" rtlCol="0">
            <a:spAutoFit/>
          </a:bodyPr>
          <a:lstStyle/>
          <a:p>
            <a:r>
              <a:rPr lang="en-US" sz="2200" b="1" dirty="0">
                <a:solidFill>
                  <a:srgbClr val="043673"/>
                </a:solidFill>
                <a:latin typeface="Aptos Narrow" panose="020B0004020202020204" pitchFamily="34" charset="0"/>
                <a:ea typeface="Yu Gothic UI Semilight" panose="020B0400000000000000" pitchFamily="34" charset="-128"/>
              </a:rPr>
              <a:t>The treatment gap</a:t>
            </a:r>
          </a:p>
          <a:p>
            <a:endParaRPr lang="en-GB" sz="2200" b="1" dirty="0">
              <a:latin typeface="Aptos Narrow" panose="020B0004020202020204" pitchFamily="34" charset="0"/>
              <a:ea typeface="Yu Gothic UI Semilight" panose="020B0400000000000000" pitchFamily="34" charset="-128"/>
            </a:endParaRPr>
          </a:p>
        </p:txBody>
      </p:sp>
      <p:pic>
        <p:nvPicPr>
          <p:cNvPr id="4" name="Picture 3">
            <a:extLst>
              <a:ext uri="{FF2B5EF4-FFF2-40B4-BE49-F238E27FC236}">
                <a16:creationId xmlns:a16="http://schemas.microsoft.com/office/drawing/2014/main" id="{041A02D3-4EF4-0861-9A09-8DFA98BF1704}"/>
              </a:ext>
            </a:extLst>
          </p:cNvPr>
          <p:cNvPicPr>
            <a:picLocks noChangeAspect="1"/>
          </p:cNvPicPr>
          <p:nvPr/>
        </p:nvPicPr>
        <p:blipFill rotWithShape="1">
          <a:blip r:embed="rId3"/>
          <a:srcRect l="71424" t="82832" b="-1312"/>
          <a:stretch/>
        </p:blipFill>
        <p:spPr>
          <a:xfrm>
            <a:off x="9467850" y="5139002"/>
            <a:ext cx="2218281" cy="855396"/>
          </a:xfrm>
          <a:prstGeom prst="rect">
            <a:avLst/>
          </a:prstGeom>
        </p:spPr>
      </p:pic>
      <p:sp>
        <p:nvSpPr>
          <p:cNvPr id="5" name="Rectangle 4">
            <a:extLst>
              <a:ext uri="{FF2B5EF4-FFF2-40B4-BE49-F238E27FC236}">
                <a16:creationId xmlns:a16="http://schemas.microsoft.com/office/drawing/2014/main" id="{6C90BC31-784B-CA8D-BE19-FB1150E18358}"/>
              </a:ext>
            </a:extLst>
          </p:cNvPr>
          <p:cNvSpPr/>
          <p:nvPr/>
        </p:nvSpPr>
        <p:spPr>
          <a:xfrm>
            <a:off x="6096000" y="5124450"/>
            <a:ext cx="2341647" cy="86994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533887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860E92-0014-FC44-AAAF-F935FB9438F9}"/>
              </a:ext>
            </a:extLst>
          </p:cNvPr>
          <p:cNvSpPr>
            <a:spLocks noGrp="1"/>
          </p:cNvSpPr>
          <p:nvPr>
            <p:ph type="title"/>
          </p:nvPr>
        </p:nvSpPr>
        <p:spPr/>
        <p:txBody>
          <a:bodyPr>
            <a:normAutofit fontScale="90000"/>
          </a:bodyPr>
          <a:lstStyle/>
          <a:p>
            <a:r>
              <a:rPr lang="en-ZA" dirty="0"/>
              <a:t>Fundamentals of TB</a:t>
            </a:r>
            <a:br>
              <a:rPr lang="en-ZA" dirty="0"/>
            </a:br>
            <a:r>
              <a:rPr lang="en-ZA" dirty="0"/>
              <a:t>Exposure | Infection | Disease</a:t>
            </a:r>
          </a:p>
        </p:txBody>
      </p:sp>
    </p:spTree>
    <p:extLst>
      <p:ext uri="{BB962C8B-B14F-4D97-AF65-F5344CB8AC3E}">
        <p14:creationId xmlns:p14="http://schemas.microsoft.com/office/powerpoint/2010/main" val="10417205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F21EE-C420-DB9C-059B-053C783C52E2}"/>
              </a:ext>
            </a:extLst>
          </p:cNvPr>
          <p:cNvSpPr>
            <a:spLocks noGrp="1"/>
          </p:cNvSpPr>
          <p:nvPr>
            <p:ph type="title"/>
          </p:nvPr>
        </p:nvSpPr>
        <p:spPr/>
        <p:txBody>
          <a:bodyPr/>
          <a:lstStyle/>
          <a:p>
            <a:r>
              <a:rPr lang="en-ZA" dirty="0"/>
              <a:t>Fundamentals of Tuberculosis</a:t>
            </a:r>
          </a:p>
        </p:txBody>
      </p:sp>
      <p:sp>
        <p:nvSpPr>
          <p:cNvPr id="3" name="Text Placeholder 2">
            <a:extLst>
              <a:ext uri="{FF2B5EF4-FFF2-40B4-BE49-F238E27FC236}">
                <a16:creationId xmlns:a16="http://schemas.microsoft.com/office/drawing/2014/main" id="{A98A2FB3-0A77-7C3A-C270-B3E01DFCFD78}"/>
              </a:ext>
            </a:extLst>
          </p:cNvPr>
          <p:cNvSpPr>
            <a:spLocks noGrp="1"/>
          </p:cNvSpPr>
          <p:nvPr>
            <p:ph type="body" sz="quarter" idx="10"/>
          </p:nvPr>
        </p:nvSpPr>
        <p:spPr/>
        <p:txBody>
          <a:bodyPr/>
          <a:lstStyle/>
          <a:p>
            <a:r>
              <a:rPr lang="en-US" dirty="0"/>
              <a:t>Tuberculosis (TB) is a common infectious disease caused by Mycobacterium tuberculosis. </a:t>
            </a:r>
          </a:p>
          <a:p>
            <a:endParaRPr lang="en-US" dirty="0"/>
          </a:p>
          <a:p>
            <a:r>
              <a:rPr lang="en-US" dirty="0"/>
              <a:t>TB is an important cause of death and can cause long-term sequelae. </a:t>
            </a:r>
          </a:p>
          <a:p>
            <a:endParaRPr lang="en-US" dirty="0"/>
          </a:p>
          <a:p>
            <a:r>
              <a:rPr lang="en-US" dirty="0"/>
              <a:t>Understanding risk factors for TB infection and disease among children and adolescents is critical for improved prevention and management.</a:t>
            </a:r>
          </a:p>
          <a:p>
            <a:endParaRPr lang="en-ZA" dirty="0"/>
          </a:p>
        </p:txBody>
      </p:sp>
      <p:sp>
        <p:nvSpPr>
          <p:cNvPr id="4" name="Rectangle: Rounded Corners 3">
            <a:extLst>
              <a:ext uri="{FF2B5EF4-FFF2-40B4-BE49-F238E27FC236}">
                <a16:creationId xmlns:a16="http://schemas.microsoft.com/office/drawing/2014/main" id="{75FE92E9-2036-43FF-1C7C-6E6233B150D1}"/>
              </a:ext>
            </a:extLst>
          </p:cNvPr>
          <p:cNvSpPr/>
          <p:nvPr/>
        </p:nvSpPr>
        <p:spPr>
          <a:xfrm>
            <a:off x="695325" y="4702596"/>
            <a:ext cx="2769770" cy="143175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4000" dirty="0">
                <a:solidFill>
                  <a:schemeClr val="bg2"/>
                </a:solidFill>
              </a:rPr>
              <a:t>Exposure</a:t>
            </a:r>
          </a:p>
        </p:txBody>
      </p:sp>
      <p:sp>
        <p:nvSpPr>
          <p:cNvPr id="5" name="Rectangle: Rounded Corners 4">
            <a:extLst>
              <a:ext uri="{FF2B5EF4-FFF2-40B4-BE49-F238E27FC236}">
                <a16:creationId xmlns:a16="http://schemas.microsoft.com/office/drawing/2014/main" id="{915E80A4-D523-417E-6359-E4F1815572C3}"/>
              </a:ext>
            </a:extLst>
          </p:cNvPr>
          <p:cNvSpPr/>
          <p:nvPr/>
        </p:nvSpPr>
        <p:spPr>
          <a:xfrm>
            <a:off x="4638884" y="4702596"/>
            <a:ext cx="2769770" cy="143175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4000" dirty="0">
                <a:solidFill>
                  <a:schemeClr val="bg2"/>
                </a:solidFill>
              </a:rPr>
              <a:t>Infection</a:t>
            </a:r>
          </a:p>
        </p:txBody>
      </p:sp>
      <p:sp>
        <p:nvSpPr>
          <p:cNvPr id="6" name="Rectangle: Rounded Corners 5">
            <a:extLst>
              <a:ext uri="{FF2B5EF4-FFF2-40B4-BE49-F238E27FC236}">
                <a16:creationId xmlns:a16="http://schemas.microsoft.com/office/drawing/2014/main" id="{A287BA55-84BF-2B22-3447-F9754CF8F15E}"/>
              </a:ext>
            </a:extLst>
          </p:cNvPr>
          <p:cNvSpPr/>
          <p:nvPr/>
        </p:nvSpPr>
        <p:spPr>
          <a:xfrm>
            <a:off x="8582443" y="4702596"/>
            <a:ext cx="2769770" cy="143175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4000" dirty="0">
                <a:solidFill>
                  <a:schemeClr val="bg2"/>
                </a:solidFill>
              </a:rPr>
              <a:t>Disease </a:t>
            </a:r>
          </a:p>
        </p:txBody>
      </p:sp>
      <p:sp>
        <p:nvSpPr>
          <p:cNvPr id="7" name="Arrow: Right 6">
            <a:extLst>
              <a:ext uri="{FF2B5EF4-FFF2-40B4-BE49-F238E27FC236}">
                <a16:creationId xmlns:a16="http://schemas.microsoft.com/office/drawing/2014/main" id="{16B9972B-BE1E-F8EC-C9BF-0B870D0E776E}"/>
              </a:ext>
            </a:extLst>
          </p:cNvPr>
          <p:cNvSpPr/>
          <p:nvPr/>
        </p:nvSpPr>
        <p:spPr>
          <a:xfrm>
            <a:off x="3717758" y="5173579"/>
            <a:ext cx="661737" cy="703346"/>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Arrow: Right 7">
            <a:extLst>
              <a:ext uri="{FF2B5EF4-FFF2-40B4-BE49-F238E27FC236}">
                <a16:creationId xmlns:a16="http://schemas.microsoft.com/office/drawing/2014/main" id="{44420E23-9889-28B4-7FA7-E79980B2DCCD}"/>
              </a:ext>
            </a:extLst>
          </p:cNvPr>
          <p:cNvSpPr/>
          <p:nvPr/>
        </p:nvSpPr>
        <p:spPr>
          <a:xfrm>
            <a:off x="7664680" y="5129964"/>
            <a:ext cx="661737" cy="703346"/>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372722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1955865-3BD1-8335-897A-C587DD555410}"/>
              </a:ext>
            </a:extLst>
          </p:cNvPr>
          <p:cNvSpPr>
            <a:spLocks noGrp="1"/>
          </p:cNvSpPr>
          <p:nvPr>
            <p:ph type="title"/>
          </p:nvPr>
        </p:nvSpPr>
        <p:spPr/>
        <p:txBody>
          <a:bodyPr/>
          <a:lstStyle/>
          <a:p>
            <a:r>
              <a:rPr lang="en-ZA" dirty="0"/>
              <a:t>Learning objectives</a:t>
            </a:r>
          </a:p>
        </p:txBody>
      </p:sp>
      <p:sp>
        <p:nvSpPr>
          <p:cNvPr id="5" name="Text Placeholder 4">
            <a:extLst>
              <a:ext uri="{FF2B5EF4-FFF2-40B4-BE49-F238E27FC236}">
                <a16:creationId xmlns:a16="http://schemas.microsoft.com/office/drawing/2014/main" id="{0CB37165-7FA6-3738-62CA-F3536BBCD2E5}"/>
              </a:ext>
            </a:extLst>
          </p:cNvPr>
          <p:cNvSpPr>
            <a:spLocks noGrp="1"/>
          </p:cNvSpPr>
          <p:nvPr>
            <p:ph type="body" sz="quarter" idx="10"/>
          </p:nvPr>
        </p:nvSpPr>
        <p:spPr/>
        <p:txBody>
          <a:bodyPr>
            <a:normAutofit/>
          </a:bodyPr>
          <a:lstStyle/>
          <a:p>
            <a:r>
              <a:rPr lang="en-GB" dirty="0"/>
              <a:t>Understand of the major policy-practice gaps</a:t>
            </a:r>
          </a:p>
        </p:txBody>
      </p:sp>
      <p:sp>
        <p:nvSpPr>
          <p:cNvPr id="6" name="Text Placeholder 5">
            <a:extLst>
              <a:ext uri="{FF2B5EF4-FFF2-40B4-BE49-F238E27FC236}">
                <a16:creationId xmlns:a16="http://schemas.microsoft.com/office/drawing/2014/main" id="{637049CE-7A31-B5C7-12FE-30ED51AD0107}"/>
              </a:ext>
            </a:extLst>
          </p:cNvPr>
          <p:cNvSpPr>
            <a:spLocks noGrp="1"/>
          </p:cNvSpPr>
          <p:nvPr>
            <p:ph type="body" sz="quarter" idx="11"/>
          </p:nvPr>
        </p:nvSpPr>
        <p:spPr/>
        <p:txBody>
          <a:bodyPr>
            <a:normAutofit/>
          </a:bodyPr>
          <a:lstStyle/>
          <a:p>
            <a:r>
              <a:rPr lang="en-GB" dirty="0"/>
              <a:t>Describe and interpret the epidemiology</a:t>
            </a:r>
            <a:endParaRPr lang="en-ZA" sz="3200" dirty="0"/>
          </a:p>
        </p:txBody>
      </p:sp>
      <p:sp>
        <p:nvSpPr>
          <p:cNvPr id="7" name="Text Placeholder 6">
            <a:extLst>
              <a:ext uri="{FF2B5EF4-FFF2-40B4-BE49-F238E27FC236}">
                <a16:creationId xmlns:a16="http://schemas.microsoft.com/office/drawing/2014/main" id="{C987F9A6-B999-F8F8-7C31-49FBFE776D47}"/>
              </a:ext>
            </a:extLst>
          </p:cNvPr>
          <p:cNvSpPr>
            <a:spLocks noGrp="1"/>
          </p:cNvSpPr>
          <p:nvPr>
            <p:ph type="body" sz="quarter" idx="12"/>
          </p:nvPr>
        </p:nvSpPr>
        <p:spPr/>
        <p:txBody>
          <a:bodyPr/>
          <a:lstStyle/>
          <a:p>
            <a:r>
              <a:rPr lang="en-ZA" dirty="0"/>
              <a:t>Identify </a:t>
            </a:r>
            <a:r>
              <a:rPr lang="en-GB" dirty="0"/>
              <a:t>risk factors for infection, disease and death</a:t>
            </a:r>
            <a:endParaRPr lang="en-ZA" dirty="0"/>
          </a:p>
        </p:txBody>
      </p:sp>
      <p:sp>
        <p:nvSpPr>
          <p:cNvPr id="8" name="Text Placeholder 7">
            <a:extLst>
              <a:ext uri="{FF2B5EF4-FFF2-40B4-BE49-F238E27FC236}">
                <a16:creationId xmlns:a16="http://schemas.microsoft.com/office/drawing/2014/main" id="{91CDFBF8-B2FE-7F3B-AD29-D3E72DE2CD92}"/>
              </a:ext>
            </a:extLst>
          </p:cNvPr>
          <p:cNvSpPr>
            <a:spLocks noGrp="1"/>
          </p:cNvSpPr>
          <p:nvPr>
            <p:ph type="body" sz="quarter" idx="13"/>
          </p:nvPr>
        </p:nvSpPr>
        <p:spPr/>
        <p:txBody>
          <a:bodyPr/>
          <a:lstStyle/>
          <a:p>
            <a:r>
              <a:rPr lang="en-ZA" dirty="0"/>
              <a:t>Understand the </a:t>
            </a:r>
            <a:r>
              <a:rPr lang="en-GB" dirty="0"/>
              <a:t>importance of data for monitoring and evaluation </a:t>
            </a:r>
          </a:p>
        </p:txBody>
      </p:sp>
    </p:spTree>
    <p:extLst>
      <p:ext uri="{BB962C8B-B14F-4D97-AF65-F5344CB8AC3E}">
        <p14:creationId xmlns:p14="http://schemas.microsoft.com/office/powerpoint/2010/main" val="13904670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E9D06-0702-0501-ADF4-2128D6566C74}"/>
              </a:ext>
            </a:extLst>
          </p:cNvPr>
          <p:cNvSpPr>
            <a:spLocks noGrp="1"/>
          </p:cNvSpPr>
          <p:nvPr>
            <p:ph type="title"/>
          </p:nvPr>
        </p:nvSpPr>
        <p:spPr/>
        <p:txBody>
          <a:bodyPr anchor="ctr"/>
          <a:lstStyle/>
          <a:p>
            <a:r>
              <a:rPr lang="en-ZA" dirty="0"/>
              <a:t>From exposure to disease</a:t>
            </a:r>
          </a:p>
        </p:txBody>
      </p:sp>
      <p:sp>
        <p:nvSpPr>
          <p:cNvPr id="3" name="Text Placeholder 2">
            <a:extLst>
              <a:ext uri="{FF2B5EF4-FFF2-40B4-BE49-F238E27FC236}">
                <a16:creationId xmlns:a16="http://schemas.microsoft.com/office/drawing/2014/main" id="{A728C504-386D-C808-E5D1-044E3B7F91BC}"/>
              </a:ext>
            </a:extLst>
          </p:cNvPr>
          <p:cNvSpPr>
            <a:spLocks noGrp="1"/>
          </p:cNvSpPr>
          <p:nvPr>
            <p:ph type="body" sz="quarter" idx="10"/>
          </p:nvPr>
        </p:nvSpPr>
        <p:spPr>
          <a:xfrm>
            <a:off x="695325" y="3164051"/>
            <a:ext cx="10656888" cy="2712874"/>
          </a:xfrm>
        </p:spPr>
        <p:txBody>
          <a:bodyPr>
            <a:normAutofit fontScale="92500" lnSpcReduction="20000"/>
          </a:bodyPr>
          <a:lstStyle/>
          <a:p>
            <a:r>
              <a:rPr lang="en-US" dirty="0"/>
              <a:t>Not everyone exposed is infected, and not everyone who is infected will develop disease.</a:t>
            </a:r>
          </a:p>
          <a:p>
            <a:endParaRPr lang="en-US" dirty="0"/>
          </a:p>
          <a:p>
            <a:r>
              <a:rPr lang="en-US" dirty="0"/>
              <a:t>Majority of children who progress to TB disease do so within </a:t>
            </a:r>
            <a:r>
              <a:rPr lang="en-US" b="1" dirty="0"/>
              <a:t>two years </a:t>
            </a:r>
            <a:r>
              <a:rPr lang="en-US" dirty="0"/>
              <a:t>following exposure – </a:t>
            </a:r>
            <a:r>
              <a:rPr lang="en-US" b="1" dirty="0"/>
              <a:t>most in less than a year.</a:t>
            </a:r>
          </a:p>
          <a:p>
            <a:endParaRPr lang="en-US" dirty="0"/>
          </a:p>
          <a:p>
            <a:r>
              <a:rPr lang="en-US" dirty="0"/>
              <a:t>Progression to disease most rapid in </a:t>
            </a:r>
            <a:r>
              <a:rPr lang="en-US" b="1" dirty="0"/>
              <a:t>infants and young children</a:t>
            </a:r>
            <a:r>
              <a:rPr lang="en-US" dirty="0"/>
              <a:t>, often within         </a:t>
            </a:r>
            <a:r>
              <a:rPr lang="en-US" b="1" dirty="0"/>
              <a:t>3 months</a:t>
            </a:r>
            <a:r>
              <a:rPr lang="en-US" dirty="0"/>
              <a:t>.</a:t>
            </a:r>
            <a:endParaRPr lang="en-ZA" dirty="0"/>
          </a:p>
        </p:txBody>
      </p:sp>
      <p:sp>
        <p:nvSpPr>
          <p:cNvPr id="4" name="Rectangle: Rounded Corners 3">
            <a:extLst>
              <a:ext uri="{FF2B5EF4-FFF2-40B4-BE49-F238E27FC236}">
                <a16:creationId xmlns:a16="http://schemas.microsoft.com/office/drawing/2014/main" id="{3620CDB3-C88D-7E8C-E25A-334DBC48010D}"/>
              </a:ext>
            </a:extLst>
          </p:cNvPr>
          <p:cNvSpPr/>
          <p:nvPr/>
        </p:nvSpPr>
        <p:spPr>
          <a:xfrm>
            <a:off x="839787" y="1304925"/>
            <a:ext cx="2769770" cy="143175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4000" dirty="0">
                <a:solidFill>
                  <a:schemeClr val="bg2"/>
                </a:solidFill>
              </a:rPr>
              <a:t>Exposure</a:t>
            </a:r>
          </a:p>
        </p:txBody>
      </p:sp>
      <p:sp>
        <p:nvSpPr>
          <p:cNvPr id="5" name="Rectangle: Rounded Corners 4">
            <a:extLst>
              <a:ext uri="{FF2B5EF4-FFF2-40B4-BE49-F238E27FC236}">
                <a16:creationId xmlns:a16="http://schemas.microsoft.com/office/drawing/2014/main" id="{EC8328B6-541F-4903-57CD-F392F96A1908}"/>
              </a:ext>
            </a:extLst>
          </p:cNvPr>
          <p:cNvSpPr/>
          <p:nvPr/>
        </p:nvSpPr>
        <p:spPr>
          <a:xfrm>
            <a:off x="4783346" y="1304925"/>
            <a:ext cx="2769770" cy="143175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4000" dirty="0">
                <a:solidFill>
                  <a:schemeClr val="bg2"/>
                </a:solidFill>
              </a:rPr>
              <a:t>Infection</a:t>
            </a:r>
          </a:p>
        </p:txBody>
      </p:sp>
      <p:sp>
        <p:nvSpPr>
          <p:cNvPr id="6" name="Rectangle: Rounded Corners 5">
            <a:extLst>
              <a:ext uri="{FF2B5EF4-FFF2-40B4-BE49-F238E27FC236}">
                <a16:creationId xmlns:a16="http://schemas.microsoft.com/office/drawing/2014/main" id="{64872E04-F6B6-2D22-2BF0-6A0D7FC79723}"/>
              </a:ext>
            </a:extLst>
          </p:cNvPr>
          <p:cNvSpPr/>
          <p:nvPr/>
        </p:nvSpPr>
        <p:spPr>
          <a:xfrm>
            <a:off x="8726905" y="1304925"/>
            <a:ext cx="2769770" cy="143175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4000" dirty="0">
                <a:solidFill>
                  <a:schemeClr val="bg2"/>
                </a:solidFill>
              </a:rPr>
              <a:t>Disease </a:t>
            </a:r>
          </a:p>
        </p:txBody>
      </p:sp>
      <p:sp>
        <p:nvSpPr>
          <p:cNvPr id="7" name="Arrow: Right 6">
            <a:extLst>
              <a:ext uri="{FF2B5EF4-FFF2-40B4-BE49-F238E27FC236}">
                <a16:creationId xmlns:a16="http://schemas.microsoft.com/office/drawing/2014/main" id="{BD5C6EA6-8209-D5AE-0799-341390D14854}"/>
              </a:ext>
            </a:extLst>
          </p:cNvPr>
          <p:cNvSpPr/>
          <p:nvPr/>
        </p:nvSpPr>
        <p:spPr>
          <a:xfrm>
            <a:off x="3862220" y="1775908"/>
            <a:ext cx="661737" cy="703346"/>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Arrow: Right 7">
            <a:extLst>
              <a:ext uri="{FF2B5EF4-FFF2-40B4-BE49-F238E27FC236}">
                <a16:creationId xmlns:a16="http://schemas.microsoft.com/office/drawing/2014/main" id="{FB72FE32-449A-2AA9-D386-F3FD4A362A6A}"/>
              </a:ext>
            </a:extLst>
          </p:cNvPr>
          <p:cNvSpPr/>
          <p:nvPr/>
        </p:nvSpPr>
        <p:spPr>
          <a:xfrm>
            <a:off x="7809142" y="1732293"/>
            <a:ext cx="661737" cy="703346"/>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4816053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F9AB2-924B-E76D-B3B0-926CE1E77D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707264-6072-B41D-25AD-976BADD2ADB4}"/>
              </a:ext>
            </a:extLst>
          </p:cNvPr>
          <p:cNvSpPr>
            <a:spLocks noGrp="1"/>
          </p:cNvSpPr>
          <p:nvPr>
            <p:ph type="title"/>
          </p:nvPr>
        </p:nvSpPr>
        <p:spPr/>
        <p:txBody>
          <a:bodyPr anchor="ctr">
            <a:normAutofit fontScale="90000"/>
          </a:bodyPr>
          <a:lstStyle/>
          <a:p>
            <a:r>
              <a:rPr lang="en-US" altLang="en-US" sz="4000" dirty="0">
                <a:latin typeface="Helvetica 77 Bold Condensed" pitchFamily="2" charset="0"/>
              </a:rPr>
              <a:t>Difference between TB infection and disease </a:t>
            </a:r>
            <a:endParaRPr lang="en-ZA" dirty="0"/>
          </a:p>
        </p:txBody>
      </p:sp>
      <p:sp>
        <p:nvSpPr>
          <p:cNvPr id="3" name="Text Placeholder 2">
            <a:extLst>
              <a:ext uri="{FF2B5EF4-FFF2-40B4-BE49-F238E27FC236}">
                <a16:creationId xmlns:a16="http://schemas.microsoft.com/office/drawing/2014/main" id="{AF6D8768-CF29-FB29-A3B7-6CED838ABED2}"/>
              </a:ext>
            </a:extLst>
          </p:cNvPr>
          <p:cNvSpPr>
            <a:spLocks noGrp="1"/>
          </p:cNvSpPr>
          <p:nvPr>
            <p:ph type="body" sz="quarter" idx="10"/>
          </p:nvPr>
        </p:nvSpPr>
        <p:spPr/>
        <p:txBody>
          <a:bodyPr/>
          <a:lstStyle/>
          <a:p>
            <a:pPr marL="0" algn="l" rtl="0" eaLnBrk="1" fontAlgn="t" latinLnBrk="0" hangingPunct="1">
              <a:spcBef>
                <a:spcPts val="0"/>
              </a:spcBef>
              <a:spcAft>
                <a:spcPts val="0"/>
              </a:spcAft>
            </a:pPr>
            <a:endParaRPr lang="en-ZA" sz="2800" b="0" i="0" u="none" strike="noStrike" dirty="0">
              <a:effectLst/>
              <a:latin typeface="Arial" panose="020B0604020202020204" pitchFamily="34" charset="0"/>
            </a:endParaRPr>
          </a:p>
          <a:p>
            <a:endParaRPr lang="en-ZA" dirty="0"/>
          </a:p>
        </p:txBody>
      </p:sp>
      <p:pic>
        <p:nvPicPr>
          <p:cNvPr id="8" name="Picture 7">
            <a:extLst>
              <a:ext uri="{FF2B5EF4-FFF2-40B4-BE49-F238E27FC236}">
                <a16:creationId xmlns:a16="http://schemas.microsoft.com/office/drawing/2014/main" id="{F9D7A0CE-B5E0-3EF9-D41B-9B906929B0AC}"/>
              </a:ext>
            </a:extLst>
          </p:cNvPr>
          <p:cNvPicPr>
            <a:picLocks noChangeAspect="1"/>
          </p:cNvPicPr>
          <p:nvPr/>
        </p:nvPicPr>
        <p:blipFill>
          <a:blip r:embed="rId3"/>
          <a:stretch>
            <a:fillRect/>
          </a:stretch>
        </p:blipFill>
        <p:spPr>
          <a:xfrm>
            <a:off x="695325" y="3357762"/>
            <a:ext cx="10656888" cy="3303187"/>
          </a:xfrm>
          <a:prstGeom prst="rect">
            <a:avLst/>
          </a:prstGeom>
        </p:spPr>
      </p:pic>
      <p:graphicFrame>
        <p:nvGraphicFramePr>
          <p:cNvPr id="4" name="Table Placeholder 5">
            <a:extLst>
              <a:ext uri="{FF2B5EF4-FFF2-40B4-BE49-F238E27FC236}">
                <a16:creationId xmlns:a16="http://schemas.microsoft.com/office/drawing/2014/main" id="{86D1AA9B-334C-4236-E737-BF471EF17C2E}"/>
              </a:ext>
            </a:extLst>
          </p:cNvPr>
          <p:cNvGraphicFramePr>
            <a:graphicFrameLocks/>
          </p:cNvGraphicFramePr>
          <p:nvPr>
            <p:extLst>
              <p:ext uri="{D42A27DB-BD31-4B8C-83A1-F6EECF244321}">
                <p14:modId xmlns:p14="http://schemas.microsoft.com/office/powerpoint/2010/main" val="1768903047"/>
              </p:ext>
            </p:extLst>
          </p:nvPr>
        </p:nvGraphicFramePr>
        <p:xfrm>
          <a:off x="695325" y="1154113"/>
          <a:ext cx="7028949" cy="2194560"/>
        </p:xfrm>
        <a:graphic>
          <a:graphicData uri="http://schemas.openxmlformats.org/drawingml/2006/table">
            <a:tbl>
              <a:tblPr firstRow="1" bandRow="1">
                <a:tableStyleId>{0660B408-B3CF-4A94-85FC-2B1E0A45F4A2}</a:tableStyleId>
              </a:tblPr>
              <a:tblGrid>
                <a:gridCol w="3421920">
                  <a:extLst>
                    <a:ext uri="{9D8B030D-6E8A-4147-A177-3AD203B41FA5}">
                      <a16:colId xmlns:a16="http://schemas.microsoft.com/office/drawing/2014/main" val="1121367642"/>
                    </a:ext>
                  </a:extLst>
                </a:gridCol>
                <a:gridCol w="3607029">
                  <a:extLst>
                    <a:ext uri="{9D8B030D-6E8A-4147-A177-3AD203B41FA5}">
                      <a16:colId xmlns:a16="http://schemas.microsoft.com/office/drawing/2014/main" val="302585313"/>
                    </a:ext>
                  </a:extLst>
                </a:gridCol>
              </a:tblGrid>
              <a:tr h="286916">
                <a:tc>
                  <a:txBody>
                    <a:bodyPr/>
                    <a:lstStyle/>
                    <a:p>
                      <a:pPr algn="ctr" fontAlgn="base">
                        <a:spcAft>
                          <a:spcPts val="0"/>
                        </a:spcAft>
                      </a:pPr>
                      <a:r>
                        <a:rPr lang="en-US" dirty="0">
                          <a:solidFill>
                            <a:schemeClr val="bg2"/>
                          </a:solidFill>
                        </a:rPr>
                        <a:t>TB infection</a:t>
                      </a:r>
                      <a:r>
                        <a:rPr lang="it-IT" dirty="0">
                          <a:solidFill>
                            <a:schemeClr val="bg2"/>
                          </a:solidFill>
                        </a:rPr>
                        <a:t> </a:t>
                      </a:r>
                      <a:endParaRPr lang="en-US" dirty="0">
                        <a:solidFill>
                          <a:schemeClr val="bg2"/>
                        </a:solidFill>
                      </a:endParaRPr>
                    </a:p>
                  </a:txBody>
                  <a:tcPr marL="45720" marR="45720">
                    <a:lnR w="28575" cap="flat" cmpd="sng" algn="ctr">
                      <a:solidFill>
                        <a:schemeClr val="bg2"/>
                      </a:solidFill>
                      <a:prstDash val="solid"/>
                      <a:round/>
                      <a:headEnd type="none" w="med" len="med"/>
                      <a:tailEnd type="none" w="med" len="med"/>
                    </a:lnR>
                    <a:lnB w="28575" cap="flat" cmpd="sng" algn="ctr">
                      <a:solidFill>
                        <a:schemeClr val="accent2"/>
                      </a:solidFill>
                      <a:prstDash val="solid"/>
                      <a:round/>
                      <a:headEnd type="none" w="med" len="med"/>
                      <a:tailEnd type="none" w="med" len="med"/>
                    </a:lnB>
                    <a:solidFill>
                      <a:schemeClr val="bg1"/>
                    </a:solidFill>
                  </a:tcPr>
                </a:tc>
                <a:tc>
                  <a:txBody>
                    <a:bodyPr/>
                    <a:lstStyle/>
                    <a:p>
                      <a:pPr algn="ctr" fontAlgn="base">
                        <a:spcAft>
                          <a:spcPts val="0"/>
                        </a:spcAft>
                      </a:pPr>
                      <a:r>
                        <a:rPr lang="en-US" dirty="0">
                          <a:solidFill>
                            <a:schemeClr val="bg2"/>
                          </a:solidFill>
                        </a:rPr>
                        <a:t>TB disease</a:t>
                      </a:r>
                      <a:r>
                        <a:rPr lang="it-IT" dirty="0">
                          <a:solidFill>
                            <a:schemeClr val="bg2"/>
                          </a:solidFill>
                        </a:rPr>
                        <a:t> </a:t>
                      </a:r>
                      <a:endParaRPr lang="en-US" dirty="0">
                        <a:solidFill>
                          <a:schemeClr val="bg2"/>
                        </a:solidFill>
                      </a:endParaRPr>
                    </a:p>
                  </a:txBody>
                  <a:tcPr marL="45720" marR="45720">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B w="28575"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1066254522"/>
                  </a:ext>
                </a:extLst>
              </a:tr>
              <a:tr h="286916">
                <a:tc>
                  <a:txBody>
                    <a:bodyPr/>
                    <a:lstStyle/>
                    <a:p>
                      <a:pPr fontAlgn="base">
                        <a:spcAft>
                          <a:spcPts val="0"/>
                        </a:spcAft>
                      </a:pPr>
                      <a:r>
                        <a:rPr lang="en-US"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TB bacilli mainly dormant</a:t>
                      </a:r>
                      <a:r>
                        <a:rPr lang="it-IT"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and locally contained.</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lnR w="12700" cap="flat" cmpd="sng" algn="ctr">
                      <a:solidFill>
                        <a:schemeClr val="tx2">
                          <a:lumMod val="50000"/>
                        </a:schemeClr>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solidFill>
                      <a:schemeClr val="bg2"/>
                    </a:solidFill>
                  </a:tcPr>
                </a:tc>
                <a:tc>
                  <a:txBody>
                    <a:bodyPr/>
                    <a:lstStyle/>
                    <a:p>
                      <a:pPr fontAlgn="base">
                        <a:spcAft>
                          <a:spcPts val="0"/>
                        </a:spcAft>
                      </a:pPr>
                      <a:r>
                        <a:rPr lang="en-US"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TB bacilli multiplying</a:t>
                      </a:r>
                      <a:r>
                        <a:rPr lang="it-IT"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and may be spreading, (dissemination).</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919567470"/>
                  </a:ext>
                </a:extLst>
              </a:tr>
              <a:tr h="286916">
                <a:tc>
                  <a:txBody>
                    <a:bodyPr/>
                    <a:lstStyle/>
                    <a:p>
                      <a:pPr fontAlgn="base">
                        <a:spcAft>
                          <a:spcPts val="0"/>
                        </a:spcAft>
                      </a:pPr>
                      <a:r>
                        <a:rPr lang="en-US"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Person is well/has no symptoms.</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solidFill>
                      <a:srgbClr val="CDEAF4"/>
                    </a:solidFill>
                  </a:tcPr>
                </a:tc>
                <a:tc>
                  <a:txBody>
                    <a:bodyPr/>
                    <a:lstStyle/>
                    <a:p>
                      <a:pPr fontAlgn="base">
                        <a:spcAft>
                          <a:spcPts val="0"/>
                        </a:spcAft>
                      </a:pPr>
                      <a:r>
                        <a:rPr lang="en-US"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Person is sick  and has TB symptoms.</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solidFill>
                      <a:srgbClr val="CDEAF4"/>
                    </a:solidFill>
                  </a:tcPr>
                </a:tc>
                <a:extLst>
                  <a:ext uri="{0D108BD9-81ED-4DB2-BD59-A6C34878D82A}">
                    <a16:rowId xmlns:a16="http://schemas.microsoft.com/office/drawing/2014/main" val="1988111050"/>
                  </a:ext>
                </a:extLst>
              </a:tr>
              <a:tr h="286916">
                <a:tc>
                  <a:txBody>
                    <a:bodyPr/>
                    <a:lstStyle/>
                    <a:p>
                      <a:pPr fontAlgn="base">
                        <a:spcAft>
                          <a:spcPts val="0"/>
                        </a:spcAft>
                      </a:pPr>
                      <a:r>
                        <a:rPr lang="en-US"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Cannot transmit TB to others.</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solidFill>
                      <a:schemeClr val="bg2"/>
                    </a:solidFill>
                  </a:tcPr>
                </a:tc>
                <a:tc>
                  <a:txBody>
                    <a:bodyPr/>
                    <a:lstStyle/>
                    <a:p>
                      <a:pPr fontAlgn="base">
                        <a:spcAft>
                          <a:spcPts val="0"/>
                        </a:spcAft>
                      </a:pPr>
                      <a:r>
                        <a:rPr lang="en-US"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Can transmit TB to others.</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3676467008"/>
                  </a:ext>
                </a:extLst>
              </a:tr>
              <a:tr h="286916">
                <a:tc>
                  <a:txBody>
                    <a:bodyPr/>
                    <a:lstStyle/>
                    <a:p>
                      <a:pPr fontAlgn="base">
                        <a:spcAft>
                          <a:spcPts val="0"/>
                        </a:spcAft>
                      </a:pPr>
                      <a:r>
                        <a:rPr lang="en-US"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Treatment of infection or TPT prevents progression to TB disease.</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solidFill>
                      <a:srgbClr val="CDEAF4"/>
                    </a:solidFill>
                  </a:tcPr>
                </a:tc>
                <a:tc>
                  <a:txBody>
                    <a:bodyPr/>
                    <a:lstStyle/>
                    <a:p>
                      <a:pPr fontAlgn="base">
                        <a:spcAft>
                          <a:spcPts val="0"/>
                        </a:spcAft>
                      </a:pPr>
                      <a:r>
                        <a:rPr lang="en-US"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TB treatment cures disease, prevents death and stops transmission.</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solidFill>
                      <a:srgbClr val="CDEAF4"/>
                    </a:solidFill>
                  </a:tcPr>
                </a:tc>
                <a:extLst>
                  <a:ext uri="{0D108BD9-81ED-4DB2-BD59-A6C34878D82A}">
                    <a16:rowId xmlns:a16="http://schemas.microsoft.com/office/drawing/2014/main" val="3980646338"/>
                  </a:ext>
                </a:extLst>
              </a:tr>
            </a:tbl>
          </a:graphicData>
        </a:graphic>
      </p:graphicFrame>
      <p:sp>
        <p:nvSpPr>
          <p:cNvPr id="5" name="TextBox 4">
            <a:extLst>
              <a:ext uri="{FF2B5EF4-FFF2-40B4-BE49-F238E27FC236}">
                <a16:creationId xmlns:a16="http://schemas.microsoft.com/office/drawing/2014/main" id="{4F9CA2B0-B384-2BD6-9877-1D225A63A5C1}"/>
              </a:ext>
            </a:extLst>
          </p:cNvPr>
          <p:cNvSpPr txBox="1"/>
          <p:nvPr/>
        </p:nvSpPr>
        <p:spPr>
          <a:xfrm>
            <a:off x="7988968" y="1154112"/>
            <a:ext cx="3363245" cy="2194559"/>
          </a:xfrm>
          <a:prstGeom prst="rect">
            <a:avLst/>
          </a:prstGeom>
          <a:solidFill>
            <a:schemeClr val="bg2">
              <a:lumMod val="95000"/>
            </a:schemeClr>
          </a:solidFill>
          <a:effectLst>
            <a:outerShdw blurRad="63500" sx="102000" sy="102000" algn="ctr" rotWithShape="0">
              <a:prstClr val="black">
                <a:alpha val="40000"/>
              </a:prstClr>
            </a:outerShdw>
          </a:effectLst>
        </p:spPr>
        <p:txBody>
          <a:bodyPr wrap="square" rtlCol="0" anchor="ctr">
            <a:noAutofit/>
          </a:bodyPr>
          <a:lstStyle/>
          <a:p>
            <a:pPr algn="ctr"/>
            <a:r>
              <a:rPr lang="en-US" b="1" dirty="0"/>
              <a:t>The reality is a spectrum.</a:t>
            </a:r>
          </a:p>
          <a:p>
            <a:pPr algn="ctr"/>
            <a:endParaRPr lang="en-US" sz="1100" b="1" dirty="0"/>
          </a:p>
          <a:p>
            <a:pPr algn="ctr"/>
            <a:r>
              <a:rPr lang="en-US" b="1" dirty="0"/>
              <a:t> Important to consider this when ruling out active TB before initiating treatment for infection or TPT, especially in adolescents.</a:t>
            </a:r>
            <a:endParaRPr lang="en-ZA" dirty="0"/>
          </a:p>
        </p:txBody>
      </p:sp>
    </p:spTree>
    <p:extLst>
      <p:ext uri="{BB962C8B-B14F-4D97-AF65-F5344CB8AC3E}">
        <p14:creationId xmlns:p14="http://schemas.microsoft.com/office/powerpoint/2010/main" val="38056079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0289E-2A14-90B0-2C96-5911F2A0476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4575E38-2477-84FA-3E12-2CD1D551897A}"/>
              </a:ext>
            </a:extLst>
          </p:cNvPr>
          <p:cNvSpPr>
            <a:spLocks noGrp="1"/>
          </p:cNvSpPr>
          <p:nvPr>
            <p:ph type="title"/>
          </p:nvPr>
        </p:nvSpPr>
        <p:spPr/>
        <p:txBody>
          <a:bodyPr>
            <a:normAutofit fontScale="90000"/>
          </a:bodyPr>
          <a:lstStyle/>
          <a:p>
            <a:r>
              <a:rPr lang="en-ZA" dirty="0"/>
              <a:t>Risk factors for TB</a:t>
            </a:r>
            <a:br>
              <a:rPr lang="en-ZA" dirty="0"/>
            </a:br>
            <a:r>
              <a:rPr lang="en-ZA" dirty="0"/>
              <a:t>Infection | Disease | Severe disease</a:t>
            </a:r>
          </a:p>
        </p:txBody>
      </p:sp>
    </p:spTree>
    <p:extLst>
      <p:ext uri="{BB962C8B-B14F-4D97-AF65-F5344CB8AC3E}">
        <p14:creationId xmlns:p14="http://schemas.microsoft.com/office/powerpoint/2010/main" val="7340962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7CA78-2A62-5DDD-026D-85A4019B485E}"/>
            </a:ext>
          </a:extLst>
        </p:cNvPr>
        <p:cNvGrpSpPr/>
        <p:nvPr/>
      </p:nvGrpSpPr>
      <p:grpSpPr>
        <a:xfrm>
          <a:off x="0" y="0"/>
          <a:ext cx="0" cy="0"/>
          <a:chOff x="0" y="0"/>
          <a:chExt cx="0" cy="0"/>
        </a:xfrm>
      </p:grpSpPr>
      <p:sp>
        <p:nvSpPr>
          <p:cNvPr id="79" name="Rectangle 78">
            <a:extLst>
              <a:ext uri="{FF2B5EF4-FFF2-40B4-BE49-F238E27FC236}">
                <a16:creationId xmlns:a16="http://schemas.microsoft.com/office/drawing/2014/main" id="{03BE8D1C-8258-A4CD-304C-FF62279EFBC2}"/>
              </a:ext>
            </a:extLst>
          </p:cNvPr>
          <p:cNvSpPr/>
          <p:nvPr/>
        </p:nvSpPr>
        <p:spPr>
          <a:xfrm>
            <a:off x="695325" y="1275658"/>
            <a:ext cx="10754393" cy="1716509"/>
          </a:xfrm>
          <a:prstGeom prst="rect">
            <a:avLst/>
          </a:prstGeom>
          <a:solidFill>
            <a:schemeClr val="bg2">
              <a:lumMod val="9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660206A5-FA01-A5A7-614A-7B90EDE4EF26}"/>
              </a:ext>
            </a:extLst>
          </p:cNvPr>
          <p:cNvSpPr>
            <a:spLocks noGrp="1"/>
          </p:cNvSpPr>
          <p:nvPr>
            <p:ph type="title"/>
          </p:nvPr>
        </p:nvSpPr>
        <p:spPr/>
        <p:txBody>
          <a:bodyPr>
            <a:normAutofit fontScale="90000"/>
          </a:bodyPr>
          <a:lstStyle/>
          <a:p>
            <a:r>
              <a:rPr lang="en-US" dirty="0"/>
              <a:t>Risk factors for TB infection in children and adolescents </a:t>
            </a:r>
            <a:endParaRPr lang="en-ZA" dirty="0"/>
          </a:p>
        </p:txBody>
      </p:sp>
      <p:sp>
        <p:nvSpPr>
          <p:cNvPr id="3" name="Text Placeholder 2">
            <a:extLst>
              <a:ext uri="{FF2B5EF4-FFF2-40B4-BE49-F238E27FC236}">
                <a16:creationId xmlns:a16="http://schemas.microsoft.com/office/drawing/2014/main" id="{22D11486-FA6A-69A3-6119-79003AE3ED11}"/>
              </a:ext>
            </a:extLst>
          </p:cNvPr>
          <p:cNvSpPr>
            <a:spLocks noGrp="1"/>
          </p:cNvSpPr>
          <p:nvPr>
            <p:ph type="body" sz="quarter" idx="10"/>
          </p:nvPr>
        </p:nvSpPr>
        <p:spPr/>
        <p:txBody>
          <a:bodyPr>
            <a:normAutofit/>
          </a:bodyPr>
          <a:lstStyle/>
          <a:p>
            <a:r>
              <a:rPr lang="en-US" b="1" dirty="0"/>
              <a:t>Contact with a person who has TB</a:t>
            </a:r>
          </a:p>
          <a:p>
            <a:pPr lvl="1"/>
            <a:r>
              <a:rPr lang="en-US" dirty="0"/>
              <a:t>Closeness of contact </a:t>
            </a:r>
          </a:p>
          <a:p>
            <a:pPr lvl="1"/>
            <a:r>
              <a:rPr lang="en-US" dirty="0"/>
              <a:t>Duration of contact </a:t>
            </a:r>
          </a:p>
          <a:p>
            <a:pPr lvl="1"/>
            <a:r>
              <a:rPr lang="en-US" dirty="0"/>
              <a:t>Sleeping in same room</a:t>
            </a:r>
          </a:p>
          <a:p>
            <a:endParaRPr lang="en-US" dirty="0"/>
          </a:p>
          <a:p>
            <a:endParaRPr lang="en-ZA" dirty="0"/>
          </a:p>
        </p:txBody>
      </p:sp>
      <p:pic>
        <p:nvPicPr>
          <p:cNvPr id="8" name="Graphic 7" descr="House with solid fill">
            <a:extLst>
              <a:ext uri="{FF2B5EF4-FFF2-40B4-BE49-F238E27FC236}">
                <a16:creationId xmlns:a16="http://schemas.microsoft.com/office/drawing/2014/main" id="{093523E1-4753-D6CE-B785-1B6C21A458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5510" y="1275659"/>
            <a:ext cx="1520366" cy="1520366"/>
          </a:xfrm>
          <a:prstGeom prst="rect">
            <a:avLst/>
          </a:prstGeom>
        </p:spPr>
      </p:pic>
      <p:pic>
        <p:nvPicPr>
          <p:cNvPr id="10" name="Graphic 9" descr="Sleep outline">
            <a:extLst>
              <a:ext uri="{FF2B5EF4-FFF2-40B4-BE49-F238E27FC236}">
                <a16:creationId xmlns:a16="http://schemas.microsoft.com/office/drawing/2014/main" id="{C3E8108E-FAF7-CEBC-8CAC-232B63946C9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50930" y="1257551"/>
            <a:ext cx="914400" cy="914400"/>
          </a:xfrm>
          <a:prstGeom prst="rect">
            <a:avLst/>
          </a:prstGeom>
        </p:spPr>
      </p:pic>
      <p:pic>
        <p:nvPicPr>
          <p:cNvPr id="12" name="Graphic 11" descr="Sleep outline">
            <a:extLst>
              <a:ext uri="{FF2B5EF4-FFF2-40B4-BE49-F238E27FC236}">
                <a16:creationId xmlns:a16="http://schemas.microsoft.com/office/drawing/2014/main" id="{47D75DCB-DFB5-24BE-7A54-62970E951D6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62122" y="1914588"/>
            <a:ext cx="914400" cy="914400"/>
          </a:xfrm>
          <a:prstGeom prst="rect">
            <a:avLst/>
          </a:prstGeom>
        </p:spPr>
      </p:pic>
      <p:pic>
        <p:nvPicPr>
          <p:cNvPr id="13" name="Graphic 12" descr="Sleep outline">
            <a:extLst>
              <a:ext uri="{FF2B5EF4-FFF2-40B4-BE49-F238E27FC236}">
                <a16:creationId xmlns:a16="http://schemas.microsoft.com/office/drawing/2014/main" id="{88378686-2036-07DB-CD2F-8C915CB202B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23381" y="1549188"/>
            <a:ext cx="914400" cy="914400"/>
          </a:xfrm>
          <a:prstGeom prst="rect">
            <a:avLst/>
          </a:prstGeom>
        </p:spPr>
      </p:pic>
      <p:pic>
        <p:nvPicPr>
          <p:cNvPr id="71" name="Graphic 70" descr="Family with two children with solid fill">
            <a:extLst>
              <a:ext uri="{FF2B5EF4-FFF2-40B4-BE49-F238E27FC236}">
                <a16:creationId xmlns:a16="http://schemas.microsoft.com/office/drawing/2014/main" id="{C0936EDC-D10B-8CBD-20B5-0FAB6C3C487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916995" y="1713853"/>
            <a:ext cx="1079963" cy="1079963"/>
          </a:xfrm>
          <a:prstGeom prst="rect">
            <a:avLst/>
          </a:prstGeom>
        </p:spPr>
      </p:pic>
      <p:pic>
        <p:nvPicPr>
          <p:cNvPr id="73" name="Graphic 72" descr="Man with solid fill">
            <a:extLst>
              <a:ext uri="{FF2B5EF4-FFF2-40B4-BE49-F238E27FC236}">
                <a16:creationId xmlns:a16="http://schemas.microsoft.com/office/drawing/2014/main" id="{5C8DE873-60DE-E1A4-B657-D21D64043DA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804576" y="1949761"/>
            <a:ext cx="571500" cy="665296"/>
          </a:xfrm>
          <a:prstGeom prst="rect">
            <a:avLst/>
          </a:prstGeom>
        </p:spPr>
      </p:pic>
      <p:pic>
        <p:nvPicPr>
          <p:cNvPr id="74" name="Graphic 73" descr="Man with solid fill">
            <a:extLst>
              <a:ext uri="{FF2B5EF4-FFF2-40B4-BE49-F238E27FC236}">
                <a16:creationId xmlns:a16="http://schemas.microsoft.com/office/drawing/2014/main" id="{59670EE4-10C9-5BA1-6C90-36A962C9633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059223" y="1914588"/>
            <a:ext cx="571500" cy="700469"/>
          </a:xfrm>
          <a:prstGeom prst="rect">
            <a:avLst/>
          </a:prstGeom>
        </p:spPr>
      </p:pic>
      <p:pic>
        <p:nvPicPr>
          <p:cNvPr id="76" name="Graphic 75" descr="Woman with baby with solid fill">
            <a:extLst>
              <a:ext uri="{FF2B5EF4-FFF2-40B4-BE49-F238E27FC236}">
                <a16:creationId xmlns:a16="http://schemas.microsoft.com/office/drawing/2014/main" id="{4FEBC33A-BA34-4387-C907-1FFF3572970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23051" y="1914588"/>
            <a:ext cx="700470" cy="700470"/>
          </a:xfrm>
          <a:prstGeom prst="rect">
            <a:avLst/>
          </a:prstGeom>
        </p:spPr>
      </p:pic>
      <p:pic>
        <p:nvPicPr>
          <p:cNvPr id="78" name="Graphic 77" descr="Baby crawling with solid fill">
            <a:extLst>
              <a:ext uri="{FF2B5EF4-FFF2-40B4-BE49-F238E27FC236}">
                <a16:creationId xmlns:a16="http://schemas.microsoft.com/office/drawing/2014/main" id="{1A15A6ED-9326-56C9-D1B8-65F45F78963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427931" y="2327648"/>
            <a:ext cx="358847" cy="358847"/>
          </a:xfrm>
          <a:prstGeom prst="rect">
            <a:avLst/>
          </a:prstGeom>
        </p:spPr>
      </p:pic>
      <p:grpSp>
        <p:nvGrpSpPr>
          <p:cNvPr id="5" name="Group 4">
            <a:extLst>
              <a:ext uri="{FF2B5EF4-FFF2-40B4-BE49-F238E27FC236}">
                <a16:creationId xmlns:a16="http://schemas.microsoft.com/office/drawing/2014/main" id="{19E1772D-ECD7-C943-EB52-BA4132B20082}"/>
              </a:ext>
            </a:extLst>
          </p:cNvPr>
          <p:cNvGrpSpPr/>
          <p:nvPr/>
        </p:nvGrpSpPr>
        <p:grpSpPr>
          <a:xfrm>
            <a:off x="695325" y="3225800"/>
            <a:ext cx="4845001" cy="2870200"/>
            <a:chOff x="695325" y="3225800"/>
            <a:chExt cx="4845001" cy="2870200"/>
          </a:xfrm>
        </p:grpSpPr>
        <p:sp>
          <p:nvSpPr>
            <p:cNvPr id="80" name="Text Placeholder 2">
              <a:extLst>
                <a:ext uri="{FF2B5EF4-FFF2-40B4-BE49-F238E27FC236}">
                  <a16:creationId xmlns:a16="http://schemas.microsoft.com/office/drawing/2014/main" id="{CEB3C03A-93A9-FB70-0FBE-8678599A0565}"/>
                </a:ext>
              </a:extLst>
            </p:cNvPr>
            <p:cNvSpPr txBox="1">
              <a:spLocks/>
            </p:cNvSpPr>
            <p:nvPr/>
          </p:nvSpPr>
          <p:spPr>
            <a:xfrm>
              <a:off x="814387" y="3324272"/>
              <a:ext cx="3644840" cy="255265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buFont typeface="Arial" panose="020B0604020202020204" pitchFamily="34" charset="0"/>
                <a:buChar char="•"/>
                <a:defRPr sz="2600" b="0" kern="1200">
                  <a:solidFill>
                    <a:schemeClr val="tx1"/>
                  </a:solidFill>
                  <a:latin typeface="+mn-lt"/>
                  <a:ea typeface="+mn-ea"/>
                  <a:cs typeface="+mn-cs"/>
                </a:defRPr>
              </a:lvl1pPr>
              <a:lvl2pPr marL="449263" indent="-182563" algn="l" defTabSz="914400" rtl="0" eaLnBrk="1" latinLnBrk="0" hangingPunct="1">
                <a:lnSpc>
                  <a:spcPct val="100000"/>
                </a:lnSpc>
                <a:spcBef>
                  <a:spcPts val="0"/>
                </a:spcBef>
                <a:buFont typeface="Abadi" panose="020B0604020104020204" pitchFamily="34" charset="0"/>
                <a:buChar char="-"/>
                <a:defRPr lang="en-US" sz="2200" b="0" kern="1200" dirty="0" err="1" smtClean="0">
                  <a:ln>
                    <a:noFill/>
                  </a:ln>
                  <a:solidFill>
                    <a:schemeClr val="tx2">
                      <a:lumMod val="50000"/>
                    </a:schemeClr>
                  </a:solidFill>
                  <a:effectLst/>
                  <a:latin typeface="+mn-lt"/>
                  <a:ea typeface="+mn-ea"/>
                  <a:cs typeface="+mn-cs"/>
                </a:defRPr>
              </a:lvl2pPr>
              <a:lvl3pPr marL="630238" indent="-180975" algn="l" defTabSz="914400" rtl="0" eaLnBrk="1" latinLnBrk="0" hangingPunct="1">
                <a:lnSpc>
                  <a:spcPct val="100000"/>
                </a:lnSpc>
                <a:spcBef>
                  <a:spcPts val="0"/>
                </a:spcBef>
                <a:buFont typeface="Calibri" panose="020F0502020204030204" pitchFamily="34" charset="0"/>
                <a:buChar char="›"/>
                <a:defRPr sz="2000" b="0" kern="1200">
                  <a:ln>
                    <a:noFill/>
                  </a:ln>
                  <a:solidFill>
                    <a:schemeClr val="tx2">
                      <a:lumMod val="50000"/>
                    </a:schemeClr>
                  </a:solidFill>
                  <a:latin typeface="+mn-lt"/>
                  <a:ea typeface="+mn-ea"/>
                  <a:cs typeface="+mn-cs"/>
                </a:defRPr>
              </a:lvl3pPr>
              <a:lvl4pPr marL="801688" indent="-171450" algn="l" defTabSz="914400" rtl="0" eaLnBrk="1" latinLnBrk="0" hangingPunct="1">
                <a:lnSpc>
                  <a:spcPct val="100000"/>
                </a:lnSpc>
                <a:spcBef>
                  <a:spcPts val="0"/>
                </a:spcBef>
                <a:spcAft>
                  <a:spcPts val="1200"/>
                </a:spcAft>
                <a:buFont typeface="Wingdings" panose="05000000000000000000" pitchFamily="2" charset="2"/>
                <a:buChar char="§"/>
                <a:defRPr sz="1600" b="0" kern="1200">
                  <a:ln>
                    <a:noFill/>
                  </a:ln>
                  <a:solidFill>
                    <a:srgbClr val="326BB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Source case </a:t>
              </a:r>
            </a:p>
            <a:p>
              <a:pPr lvl="1"/>
              <a:r>
                <a:rPr lang="en-US" dirty="0"/>
                <a:t>Smear positivity</a:t>
              </a:r>
            </a:p>
            <a:p>
              <a:pPr lvl="1"/>
              <a:r>
                <a:rPr lang="en-US" dirty="0"/>
                <a:t>Bacteriologic  confirmation </a:t>
              </a:r>
            </a:p>
            <a:p>
              <a:pPr lvl="1"/>
              <a:r>
                <a:rPr lang="en-US" dirty="0"/>
                <a:t>Cavities on CXR</a:t>
              </a:r>
            </a:p>
          </p:txBody>
        </p:sp>
        <p:grpSp>
          <p:nvGrpSpPr>
            <p:cNvPr id="4" name="Group 3">
              <a:extLst>
                <a:ext uri="{FF2B5EF4-FFF2-40B4-BE49-F238E27FC236}">
                  <a16:creationId xmlns:a16="http://schemas.microsoft.com/office/drawing/2014/main" id="{CDAB573B-0EC9-10D6-2DB8-33F04DE9CB5B}"/>
                </a:ext>
              </a:extLst>
            </p:cNvPr>
            <p:cNvGrpSpPr/>
            <p:nvPr/>
          </p:nvGrpSpPr>
          <p:grpSpPr>
            <a:xfrm>
              <a:off x="695325" y="3225800"/>
              <a:ext cx="4845001" cy="2870200"/>
              <a:chOff x="695325" y="3225800"/>
              <a:chExt cx="4845001" cy="2870200"/>
            </a:xfrm>
          </p:grpSpPr>
          <p:pic>
            <p:nvPicPr>
              <p:cNvPr id="84" name="Picture 83">
                <a:extLst>
                  <a:ext uri="{FF2B5EF4-FFF2-40B4-BE49-F238E27FC236}">
                    <a16:creationId xmlns:a16="http://schemas.microsoft.com/office/drawing/2014/main" id="{99B87F8F-6A22-CBB2-2FDA-6A9861911E0E}"/>
                  </a:ext>
                </a:extLst>
              </p:cNvPr>
              <p:cNvPicPr>
                <a:picLocks noChangeAspect="1"/>
              </p:cNvPicPr>
              <p:nvPr/>
            </p:nvPicPr>
            <p:blipFill>
              <a:blip r:embed="rId15"/>
              <a:stretch>
                <a:fillRect/>
              </a:stretch>
            </p:blipFill>
            <p:spPr>
              <a:xfrm>
                <a:off x="3532309" y="3766657"/>
                <a:ext cx="1673995" cy="1518996"/>
              </a:xfrm>
              <a:prstGeom prst="rect">
                <a:avLst/>
              </a:prstGeom>
            </p:spPr>
          </p:pic>
          <p:sp>
            <p:nvSpPr>
              <p:cNvPr id="98" name="Rectangle 97">
                <a:extLst>
                  <a:ext uri="{FF2B5EF4-FFF2-40B4-BE49-F238E27FC236}">
                    <a16:creationId xmlns:a16="http://schemas.microsoft.com/office/drawing/2014/main" id="{60DB2D44-9DBA-3A19-A4BB-C121EA824D60}"/>
                  </a:ext>
                </a:extLst>
              </p:cNvPr>
              <p:cNvSpPr/>
              <p:nvPr/>
            </p:nvSpPr>
            <p:spPr>
              <a:xfrm>
                <a:off x="695325" y="3225800"/>
                <a:ext cx="4845001" cy="2870200"/>
              </a:xfrm>
              <a:prstGeom prst="rect">
                <a:avLst/>
              </a:prstGeom>
              <a:noFill/>
              <a:ln>
                <a:solidFill>
                  <a:srgbClr val="043673"/>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grpSp>
      <p:grpSp>
        <p:nvGrpSpPr>
          <p:cNvPr id="6" name="Group 5">
            <a:extLst>
              <a:ext uri="{FF2B5EF4-FFF2-40B4-BE49-F238E27FC236}">
                <a16:creationId xmlns:a16="http://schemas.microsoft.com/office/drawing/2014/main" id="{0EE59251-37F8-E872-51EE-179DD031C476}"/>
              </a:ext>
            </a:extLst>
          </p:cNvPr>
          <p:cNvGrpSpPr/>
          <p:nvPr/>
        </p:nvGrpSpPr>
        <p:grpSpPr>
          <a:xfrm>
            <a:off x="6032455" y="3225800"/>
            <a:ext cx="5417263" cy="3232265"/>
            <a:chOff x="6032455" y="3225800"/>
            <a:chExt cx="5417263" cy="3232265"/>
          </a:xfrm>
        </p:grpSpPr>
        <p:sp>
          <p:nvSpPr>
            <p:cNvPr id="81" name="Text Placeholder 2">
              <a:extLst>
                <a:ext uri="{FF2B5EF4-FFF2-40B4-BE49-F238E27FC236}">
                  <a16:creationId xmlns:a16="http://schemas.microsoft.com/office/drawing/2014/main" id="{31098384-8CA3-3329-5C72-657995F28BA5}"/>
                </a:ext>
              </a:extLst>
            </p:cNvPr>
            <p:cNvSpPr txBox="1">
              <a:spLocks/>
            </p:cNvSpPr>
            <p:nvPr/>
          </p:nvSpPr>
          <p:spPr>
            <a:xfrm>
              <a:off x="6032455" y="3324272"/>
              <a:ext cx="3492545" cy="313379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buFont typeface="Arial" panose="020B0604020202020204" pitchFamily="34" charset="0"/>
                <a:buChar char="•"/>
                <a:defRPr sz="2600" b="0" kern="1200">
                  <a:solidFill>
                    <a:schemeClr val="tx1"/>
                  </a:solidFill>
                  <a:latin typeface="+mn-lt"/>
                  <a:ea typeface="+mn-ea"/>
                  <a:cs typeface="+mn-cs"/>
                </a:defRPr>
              </a:lvl1pPr>
              <a:lvl2pPr marL="449263" indent="-182563" algn="l" defTabSz="914400" rtl="0" eaLnBrk="1" latinLnBrk="0" hangingPunct="1">
                <a:lnSpc>
                  <a:spcPct val="100000"/>
                </a:lnSpc>
                <a:spcBef>
                  <a:spcPts val="0"/>
                </a:spcBef>
                <a:buFont typeface="Abadi" panose="020B0604020104020204" pitchFamily="34" charset="0"/>
                <a:buChar char="-"/>
                <a:defRPr lang="en-US" sz="2200" b="0" kern="1200" dirty="0" err="1" smtClean="0">
                  <a:ln>
                    <a:noFill/>
                  </a:ln>
                  <a:solidFill>
                    <a:schemeClr val="tx2">
                      <a:lumMod val="50000"/>
                    </a:schemeClr>
                  </a:solidFill>
                  <a:effectLst/>
                  <a:latin typeface="+mn-lt"/>
                  <a:ea typeface="+mn-ea"/>
                  <a:cs typeface="+mn-cs"/>
                </a:defRPr>
              </a:lvl2pPr>
              <a:lvl3pPr marL="630238" indent="-180975" algn="l" defTabSz="914400" rtl="0" eaLnBrk="1" latinLnBrk="0" hangingPunct="1">
                <a:lnSpc>
                  <a:spcPct val="100000"/>
                </a:lnSpc>
                <a:spcBef>
                  <a:spcPts val="0"/>
                </a:spcBef>
                <a:buFont typeface="Calibri" panose="020F0502020204030204" pitchFamily="34" charset="0"/>
                <a:buChar char="›"/>
                <a:defRPr sz="2000" b="0" kern="1200">
                  <a:ln>
                    <a:noFill/>
                  </a:ln>
                  <a:solidFill>
                    <a:schemeClr val="tx2">
                      <a:lumMod val="50000"/>
                    </a:schemeClr>
                  </a:solidFill>
                  <a:latin typeface="+mn-lt"/>
                  <a:ea typeface="+mn-ea"/>
                  <a:cs typeface="+mn-cs"/>
                </a:defRPr>
              </a:lvl3pPr>
              <a:lvl4pPr marL="801688" indent="-171450" algn="l" defTabSz="914400" rtl="0" eaLnBrk="1" latinLnBrk="0" hangingPunct="1">
                <a:lnSpc>
                  <a:spcPct val="100000"/>
                </a:lnSpc>
                <a:spcBef>
                  <a:spcPts val="0"/>
                </a:spcBef>
                <a:spcAft>
                  <a:spcPts val="1200"/>
                </a:spcAft>
                <a:buFont typeface="Wingdings" panose="05000000000000000000" pitchFamily="2" charset="2"/>
                <a:buChar char="§"/>
                <a:defRPr sz="1600" b="0" kern="1200">
                  <a:ln>
                    <a:noFill/>
                  </a:ln>
                  <a:solidFill>
                    <a:srgbClr val="326BB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Increased exposure </a:t>
              </a:r>
            </a:p>
            <a:p>
              <a:pPr lvl="1"/>
              <a:r>
                <a:rPr lang="en-US" dirty="0"/>
                <a:t>Living in high TB endemic communities </a:t>
              </a:r>
            </a:p>
            <a:p>
              <a:pPr lvl="1"/>
              <a:r>
                <a:rPr lang="en-US" dirty="0"/>
                <a:t>Living with HIV</a:t>
              </a:r>
            </a:p>
            <a:p>
              <a:pPr lvl="1"/>
              <a:r>
                <a:rPr lang="en-US" dirty="0"/>
                <a:t>Crowded, poorly ventilated environment</a:t>
              </a:r>
            </a:p>
          </p:txBody>
        </p:sp>
        <p:pic>
          <p:nvPicPr>
            <p:cNvPr id="86" name="Graphic 85" descr="Earth globe: Africa and Europe with solid fill">
              <a:extLst>
                <a:ext uri="{FF2B5EF4-FFF2-40B4-BE49-F238E27FC236}">
                  <a16:creationId xmlns:a16="http://schemas.microsoft.com/office/drawing/2014/main" id="{E339517B-A831-BB21-B05B-FC187E9D525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970730" y="3481376"/>
              <a:ext cx="1152897" cy="1152897"/>
            </a:xfrm>
            <a:prstGeom prst="rect">
              <a:avLst/>
            </a:prstGeom>
          </p:spPr>
        </p:pic>
        <p:grpSp>
          <p:nvGrpSpPr>
            <p:cNvPr id="96" name="Group 95">
              <a:extLst>
                <a:ext uri="{FF2B5EF4-FFF2-40B4-BE49-F238E27FC236}">
                  <a16:creationId xmlns:a16="http://schemas.microsoft.com/office/drawing/2014/main" id="{B59D9F87-3885-FB25-DF11-3E62F4F897D9}"/>
                </a:ext>
              </a:extLst>
            </p:cNvPr>
            <p:cNvGrpSpPr/>
            <p:nvPr/>
          </p:nvGrpSpPr>
          <p:grpSpPr>
            <a:xfrm>
              <a:off x="9804576" y="4794654"/>
              <a:ext cx="1447486" cy="745972"/>
              <a:chOff x="9904727" y="4567093"/>
              <a:chExt cx="1989779" cy="1109019"/>
            </a:xfrm>
          </p:grpSpPr>
          <p:grpSp>
            <p:nvGrpSpPr>
              <p:cNvPr id="91" name="Group 90">
                <a:extLst>
                  <a:ext uri="{FF2B5EF4-FFF2-40B4-BE49-F238E27FC236}">
                    <a16:creationId xmlns:a16="http://schemas.microsoft.com/office/drawing/2014/main" id="{1F14BEC4-5458-FE98-9DD8-7B0864153881}"/>
                  </a:ext>
                </a:extLst>
              </p:cNvPr>
              <p:cNvGrpSpPr/>
              <p:nvPr/>
            </p:nvGrpSpPr>
            <p:grpSpPr>
              <a:xfrm>
                <a:off x="9904727" y="4731647"/>
                <a:ext cx="1138228" cy="944465"/>
                <a:chOff x="9904727" y="4731647"/>
                <a:chExt cx="1138228" cy="944465"/>
              </a:xfrm>
            </p:grpSpPr>
            <p:pic>
              <p:nvPicPr>
                <p:cNvPr id="88" name="Picture 87" descr="A blue line drawing of a house">
                  <a:extLst>
                    <a:ext uri="{FF2B5EF4-FFF2-40B4-BE49-F238E27FC236}">
                      <a16:creationId xmlns:a16="http://schemas.microsoft.com/office/drawing/2014/main" id="{F7425F94-9DC2-C41D-25AA-5408EBD59F3D}"/>
                    </a:ext>
                  </a:extLst>
                </p:cNvPr>
                <p:cNvPicPr>
                  <a:picLocks noChangeAspect="1"/>
                </p:cNvPicPr>
                <p:nvPr/>
              </p:nvPicPr>
              <p:blipFill rotWithShape="1">
                <a:blip r:embed="rId18">
                  <a:duotone>
                    <a:schemeClr val="accent1">
                      <a:shade val="45000"/>
                      <a:satMod val="135000"/>
                    </a:schemeClr>
                    <a:prstClr val="white"/>
                  </a:duotone>
                  <a:extLst>
                    <a:ext uri="{28A0092B-C50C-407E-A947-70E740481C1C}">
                      <a14:useLocalDpi xmlns:a14="http://schemas.microsoft.com/office/drawing/2010/main" val="0"/>
                    </a:ext>
                  </a:extLst>
                </a:blip>
                <a:srcRect l="38721" t="27918" r="37978" b="22928"/>
                <a:stretch/>
              </p:blipFill>
              <p:spPr>
                <a:xfrm>
                  <a:off x="10401951" y="4915476"/>
                  <a:ext cx="641004" cy="760636"/>
                </a:xfrm>
                <a:prstGeom prst="rect">
                  <a:avLst/>
                </a:prstGeom>
              </p:spPr>
            </p:pic>
            <p:pic>
              <p:nvPicPr>
                <p:cNvPr id="89" name="Picture 88" descr="A blue line drawing of a house">
                  <a:extLst>
                    <a:ext uri="{FF2B5EF4-FFF2-40B4-BE49-F238E27FC236}">
                      <a16:creationId xmlns:a16="http://schemas.microsoft.com/office/drawing/2014/main" id="{2582368C-F661-38BF-49B0-7BAD1DEF7E73}"/>
                    </a:ext>
                  </a:extLst>
                </p:cNvPr>
                <p:cNvPicPr>
                  <a:picLocks noChangeAspect="1"/>
                </p:cNvPicPr>
                <p:nvPr/>
              </p:nvPicPr>
              <p:blipFill rotWithShape="1">
                <a:blip r:embed="rId18">
                  <a:duotone>
                    <a:schemeClr val="accent1">
                      <a:shade val="45000"/>
                      <a:satMod val="135000"/>
                    </a:schemeClr>
                    <a:prstClr val="white"/>
                  </a:duotone>
                  <a:extLst>
                    <a:ext uri="{28A0092B-C50C-407E-A947-70E740481C1C}">
                      <a14:useLocalDpi xmlns:a14="http://schemas.microsoft.com/office/drawing/2010/main" val="0"/>
                    </a:ext>
                  </a:extLst>
                </a:blip>
                <a:srcRect l="38721" t="27918" r="37978" b="22928"/>
                <a:stretch/>
              </p:blipFill>
              <p:spPr>
                <a:xfrm>
                  <a:off x="9904727" y="4934873"/>
                  <a:ext cx="448472" cy="532171"/>
                </a:xfrm>
                <a:prstGeom prst="rect">
                  <a:avLst/>
                </a:prstGeom>
              </p:spPr>
            </p:pic>
            <p:pic>
              <p:nvPicPr>
                <p:cNvPr id="90" name="Picture 89" descr="A blue line drawing of a house">
                  <a:extLst>
                    <a:ext uri="{FF2B5EF4-FFF2-40B4-BE49-F238E27FC236}">
                      <a16:creationId xmlns:a16="http://schemas.microsoft.com/office/drawing/2014/main" id="{A48B68CE-4156-352E-0ED8-A264A7557196}"/>
                    </a:ext>
                  </a:extLst>
                </p:cNvPr>
                <p:cNvPicPr>
                  <a:picLocks noChangeAspect="1"/>
                </p:cNvPicPr>
                <p:nvPr/>
              </p:nvPicPr>
              <p:blipFill rotWithShape="1">
                <a:blip r:embed="rId18">
                  <a:duotone>
                    <a:schemeClr val="accent1">
                      <a:shade val="45000"/>
                      <a:satMod val="135000"/>
                    </a:schemeClr>
                    <a:prstClr val="white"/>
                  </a:duotone>
                  <a:extLst>
                    <a:ext uri="{28A0092B-C50C-407E-A947-70E740481C1C}">
                      <a14:useLocalDpi xmlns:a14="http://schemas.microsoft.com/office/drawing/2010/main" val="0"/>
                    </a:ext>
                  </a:extLst>
                </a:blip>
                <a:srcRect l="38721" t="27918" r="40276" b="29818"/>
                <a:stretch/>
              </p:blipFill>
              <p:spPr>
                <a:xfrm>
                  <a:off x="10226468" y="4731647"/>
                  <a:ext cx="404255" cy="457573"/>
                </a:xfrm>
                <a:prstGeom prst="ellipse">
                  <a:avLst/>
                </a:prstGeom>
              </p:spPr>
            </p:pic>
          </p:grpSp>
          <p:grpSp>
            <p:nvGrpSpPr>
              <p:cNvPr id="92" name="Group 91">
                <a:extLst>
                  <a:ext uri="{FF2B5EF4-FFF2-40B4-BE49-F238E27FC236}">
                    <a16:creationId xmlns:a16="http://schemas.microsoft.com/office/drawing/2014/main" id="{AF7B6013-537B-BD11-927B-B6C4E7372B8A}"/>
                  </a:ext>
                </a:extLst>
              </p:cNvPr>
              <p:cNvGrpSpPr/>
              <p:nvPr/>
            </p:nvGrpSpPr>
            <p:grpSpPr>
              <a:xfrm flipH="1">
                <a:off x="10973759" y="4567093"/>
                <a:ext cx="920747" cy="944465"/>
                <a:chOff x="9904727" y="4731647"/>
                <a:chExt cx="1138228" cy="944465"/>
              </a:xfrm>
            </p:grpSpPr>
            <p:pic>
              <p:nvPicPr>
                <p:cNvPr id="93" name="Picture 92" descr="A blue line drawing of a house">
                  <a:extLst>
                    <a:ext uri="{FF2B5EF4-FFF2-40B4-BE49-F238E27FC236}">
                      <a16:creationId xmlns:a16="http://schemas.microsoft.com/office/drawing/2014/main" id="{DBDE16F2-151D-CB41-961E-8092789DFD16}"/>
                    </a:ext>
                  </a:extLst>
                </p:cNvPr>
                <p:cNvPicPr>
                  <a:picLocks noChangeAspect="1"/>
                </p:cNvPicPr>
                <p:nvPr/>
              </p:nvPicPr>
              <p:blipFill rotWithShape="1">
                <a:blip r:embed="rId18">
                  <a:duotone>
                    <a:schemeClr val="accent1">
                      <a:shade val="45000"/>
                      <a:satMod val="135000"/>
                    </a:schemeClr>
                    <a:prstClr val="white"/>
                  </a:duotone>
                  <a:extLst>
                    <a:ext uri="{28A0092B-C50C-407E-A947-70E740481C1C}">
                      <a14:useLocalDpi xmlns:a14="http://schemas.microsoft.com/office/drawing/2010/main" val="0"/>
                    </a:ext>
                  </a:extLst>
                </a:blip>
                <a:srcRect l="38721" t="27918" r="37978" b="22928"/>
                <a:stretch/>
              </p:blipFill>
              <p:spPr>
                <a:xfrm>
                  <a:off x="10401951" y="4915476"/>
                  <a:ext cx="641004" cy="760636"/>
                </a:xfrm>
                <a:prstGeom prst="rect">
                  <a:avLst/>
                </a:prstGeom>
              </p:spPr>
            </p:pic>
            <p:pic>
              <p:nvPicPr>
                <p:cNvPr id="94" name="Picture 93" descr="A blue line drawing of a house">
                  <a:extLst>
                    <a:ext uri="{FF2B5EF4-FFF2-40B4-BE49-F238E27FC236}">
                      <a16:creationId xmlns:a16="http://schemas.microsoft.com/office/drawing/2014/main" id="{E06DBD64-D5A7-8C6D-3504-D8342197DBDA}"/>
                    </a:ext>
                  </a:extLst>
                </p:cNvPr>
                <p:cNvPicPr>
                  <a:picLocks noChangeAspect="1"/>
                </p:cNvPicPr>
                <p:nvPr/>
              </p:nvPicPr>
              <p:blipFill rotWithShape="1">
                <a:blip r:embed="rId18">
                  <a:duotone>
                    <a:schemeClr val="accent1">
                      <a:shade val="45000"/>
                      <a:satMod val="135000"/>
                    </a:schemeClr>
                    <a:prstClr val="white"/>
                  </a:duotone>
                  <a:extLst>
                    <a:ext uri="{28A0092B-C50C-407E-A947-70E740481C1C}">
                      <a14:useLocalDpi xmlns:a14="http://schemas.microsoft.com/office/drawing/2010/main" val="0"/>
                    </a:ext>
                  </a:extLst>
                </a:blip>
                <a:srcRect l="38721" t="27918" r="37978" b="22928"/>
                <a:stretch/>
              </p:blipFill>
              <p:spPr>
                <a:xfrm>
                  <a:off x="9904727" y="4934873"/>
                  <a:ext cx="448472" cy="532171"/>
                </a:xfrm>
                <a:prstGeom prst="rect">
                  <a:avLst/>
                </a:prstGeom>
              </p:spPr>
            </p:pic>
            <p:pic>
              <p:nvPicPr>
                <p:cNvPr id="95" name="Picture 94" descr="A blue line drawing of a house">
                  <a:extLst>
                    <a:ext uri="{FF2B5EF4-FFF2-40B4-BE49-F238E27FC236}">
                      <a16:creationId xmlns:a16="http://schemas.microsoft.com/office/drawing/2014/main" id="{689630B9-2075-1FFB-0DA9-D2E92B63EA23}"/>
                    </a:ext>
                  </a:extLst>
                </p:cNvPr>
                <p:cNvPicPr>
                  <a:picLocks noChangeAspect="1"/>
                </p:cNvPicPr>
                <p:nvPr/>
              </p:nvPicPr>
              <p:blipFill rotWithShape="1">
                <a:blip r:embed="rId18">
                  <a:duotone>
                    <a:schemeClr val="accent1">
                      <a:shade val="45000"/>
                      <a:satMod val="135000"/>
                    </a:schemeClr>
                    <a:prstClr val="white"/>
                  </a:duotone>
                  <a:extLst>
                    <a:ext uri="{28A0092B-C50C-407E-A947-70E740481C1C}">
                      <a14:useLocalDpi xmlns:a14="http://schemas.microsoft.com/office/drawing/2010/main" val="0"/>
                    </a:ext>
                  </a:extLst>
                </a:blip>
                <a:srcRect l="38721" t="27918" r="40276" b="29818"/>
                <a:stretch/>
              </p:blipFill>
              <p:spPr>
                <a:xfrm>
                  <a:off x="10226468" y="4731647"/>
                  <a:ext cx="404255" cy="457573"/>
                </a:xfrm>
                <a:prstGeom prst="ellipse">
                  <a:avLst/>
                </a:prstGeom>
              </p:spPr>
            </p:pic>
          </p:grpSp>
        </p:grpSp>
        <p:sp>
          <p:nvSpPr>
            <p:cNvPr id="99" name="Rectangle 98">
              <a:extLst>
                <a:ext uri="{FF2B5EF4-FFF2-40B4-BE49-F238E27FC236}">
                  <a16:creationId xmlns:a16="http://schemas.microsoft.com/office/drawing/2014/main" id="{BB4783F3-7628-6849-8EE1-CB58971E0B1B}"/>
                </a:ext>
              </a:extLst>
            </p:cNvPr>
            <p:cNvSpPr/>
            <p:nvPr/>
          </p:nvSpPr>
          <p:spPr>
            <a:xfrm>
              <a:off x="6043000" y="3225800"/>
              <a:ext cx="5406718" cy="2870200"/>
            </a:xfrm>
            <a:prstGeom prst="rect">
              <a:avLst/>
            </a:prstGeom>
            <a:noFill/>
            <a:ln>
              <a:solidFill>
                <a:srgbClr val="043673"/>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spTree>
    <p:extLst>
      <p:ext uri="{BB962C8B-B14F-4D97-AF65-F5344CB8AC3E}">
        <p14:creationId xmlns:p14="http://schemas.microsoft.com/office/powerpoint/2010/main" val="283372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2500"/>
                            </p:stCondLst>
                            <p:childTnLst>
                              <p:par>
                                <p:cTn id="9" presetID="10" presetClass="entr" presetSubtype="0"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CF53D-AE84-3068-A83A-0B3800FA8A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D76A2E-35EF-0DFB-906B-0ACFB3E6DDF8}"/>
              </a:ext>
            </a:extLst>
          </p:cNvPr>
          <p:cNvSpPr>
            <a:spLocks noGrp="1"/>
          </p:cNvSpPr>
          <p:nvPr>
            <p:ph type="title"/>
          </p:nvPr>
        </p:nvSpPr>
        <p:spPr/>
        <p:txBody>
          <a:bodyPr>
            <a:normAutofit fontScale="90000"/>
          </a:bodyPr>
          <a:lstStyle/>
          <a:p>
            <a:br>
              <a:rPr lang="en-US" dirty="0"/>
            </a:br>
            <a:r>
              <a:rPr lang="en-US" dirty="0"/>
              <a:t>Risk factors for TB disease in children and adolescents</a:t>
            </a:r>
            <a:br>
              <a:rPr lang="en-US" dirty="0"/>
            </a:br>
            <a:r>
              <a:rPr lang="en-US" dirty="0"/>
              <a:t> </a:t>
            </a:r>
            <a:endParaRPr lang="en-ZA" dirty="0"/>
          </a:p>
        </p:txBody>
      </p:sp>
      <p:sp>
        <p:nvSpPr>
          <p:cNvPr id="3" name="Text Placeholder 2">
            <a:extLst>
              <a:ext uri="{FF2B5EF4-FFF2-40B4-BE49-F238E27FC236}">
                <a16:creationId xmlns:a16="http://schemas.microsoft.com/office/drawing/2014/main" id="{852A27AF-7CD9-5EB1-CBA6-574D990306EF}"/>
              </a:ext>
            </a:extLst>
          </p:cNvPr>
          <p:cNvSpPr>
            <a:spLocks noGrp="1"/>
          </p:cNvSpPr>
          <p:nvPr>
            <p:ph type="body" sz="quarter" idx="10"/>
          </p:nvPr>
        </p:nvSpPr>
        <p:spPr>
          <a:xfrm>
            <a:off x="695325" y="1706563"/>
            <a:ext cx="4600575" cy="4500562"/>
          </a:xfrm>
        </p:spPr>
        <p:txBody>
          <a:bodyPr>
            <a:normAutofit lnSpcReduction="10000"/>
          </a:bodyPr>
          <a:lstStyle/>
          <a:p>
            <a:pPr>
              <a:spcAft>
                <a:spcPts val="600"/>
              </a:spcAft>
            </a:pPr>
            <a:r>
              <a:rPr lang="en-ZA" b="1" dirty="0"/>
              <a:t>Recent infection</a:t>
            </a:r>
          </a:p>
          <a:p>
            <a:pPr>
              <a:spcAft>
                <a:spcPts val="600"/>
              </a:spcAft>
            </a:pPr>
            <a:r>
              <a:rPr lang="en-ZA" b="1" dirty="0"/>
              <a:t>Age</a:t>
            </a:r>
            <a:r>
              <a:rPr lang="en-ZA" dirty="0"/>
              <a:t> </a:t>
            </a:r>
          </a:p>
          <a:p>
            <a:pPr lvl="1"/>
            <a:r>
              <a:rPr lang="en-ZA" dirty="0"/>
              <a:t>Young child (especially &lt; 2 years) </a:t>
            </a:r>
          </a:p>
          <a:p>
            <a:pPr lvl="1">
              <a:spcAft>
                <a:spcPts val="600"/>
              </a:spcAft>
            </a:pPr>
            <a:r>
              <a:rPr lang="en-ZA" dirty="0"/>
              <a:t>Older adolescent</a:t>
            </a:r>
          </a:p>
          <a:p>
            <a:pPr>
              <a:spcAft>
                <a:spcPts val="600"/>
              </a:spcAft>
            </a:pPr>
            <a:r>
              <a:rPr lang="en-ZA" b="1" dirty="0"/>
              <a:t>HIV infection </a:t>
            </a:r>
          </a:p>
          <a:p>
            <a:r>
              <a:rPr lang="en-ZA" b="1" dirty="0"/>
              <a:t>Other immunosuppression or co-morbidities </a:t>
            </a:r>
          </a:p>
          <a:p>
            <a:pPr lvl="1"/>
            <a:r>
              <a:rPr lang="en-ZA" dirty="0"/>
              <a:t>Malnutrition</a:t>
            </a:r>
          </a:p>
          <a:p>
            <a:pPr lvl="1"/>
            <a:r>
              <a:rPr lang="en-ZA" dirty="0"/>
              <a:t>Post-measles</a:t>
            </a:r>
          </a:p>
          <a:p>
            <a:pPr lvl="1"/>
            <a:r>
              <a:rPr lang="en-ZA" dirty="0"/>
              <a:t>Diabetes </a:t>
            </a:r>
          </a:p>
          <a:p>
            <a:pPr lvl="1"/>
            <a:r>
              <a:rPr lang="en-ZA" dirty="0"/>
              <a:t>Pregnancy</a:t>
            </a:r>
          </a:p>
          <a:p>
            <a:pPr lvl="1"/>
            <a:r>
              <a:rPr lang="en-ZA" dirty="0"/>
              <a:t>Immunosuppressive therapy</a:t>
            </a:r>
          </a:p>
          <a:p>
            <a:endParaRPr lang="en-ZA" dirty="0"/>
          </a:p>
        </p:txBody>
      </p:sp>
      <p:sp>
        <p:nvSpPr>
          <p:cNvPr id="4" name="Text Placeholder 4">
            <a:extLst>
              <a:ext uri="{FF2B5EF4-FFF2-40B4-BE49-F238E27FC236}">
                <a16:creationId xmlns:a16="http://schemas.microsoft.com/office/drawing/2014/main" id="{1CCFC37F-A282-0771-C916-D076F02D5A06}"/>
              </a:ext>
            </a:extLst>
          </p:cNvPr>
          <p:cNvSpPr txBox="1">
            <a:spLocks/>
          </p:cNvSpPr>
          <p:nvPr/>
        </p:nvSpPr>
        <p:spPr>
          <a:xfrm>
            <a:off x="695325" y="1187061"/>
            <a:ext cx="4600575" cy="519502"/>
          </a:xfrm>
          <a:prstGeom prst="rect">
            <a:avLst/>
          </a:prstGeom>
          <a:solidFill>
            <a:srgbClr val="FFC000"/>
          </a:solidFill>
          <a:effectLst>
            <a:outerShdw blurRad="50800" dist="38100" algn="l" rotWithShape="0">
              <a:prstClr val="black">
                <a:alpha val="40000"/>
              </a:prstClr>
            </a:outerShdw>
          </a:effectLst>
        </p:spPr>
        <p:txBody>
          <a:bodyPr/>
          <a:lstStyle>
            <a:lvl1pPr marL="228600" indent="-228600" algn="l" defTabSz="914400" rtl="0" eaLnBrk="1" latinLnBrk="0" hangingPunct="1">
              <a:lnSpc>
                <a:spcPct val="100000"/>
              </a:lnSpc>
              <a:spcBef>
                <a:spcPts val="0"/>
              </a:spcBef>
              <a:buFont typeface="Arial" panose="020B0604020202020204" pitchFamily="34" charset="0"/>
              <a:buChar char="•"/>
              <a:defRPr sz="2600" b="0" kern="1200">
                <a:solidFill>
                  <a:schemeClr val="tx1"/>
                </a:solidFill>
                <a:latin typeface="+mn-lt"/>
                <a:ea typeface="+mn-ea"/>
                <a:cs typeface="+mn-cs"/>
              </a:defRPr>
            </a:lvl1pPr>
            <a:lvl2pPr marL="449263" indent="-182563" algn="l" defTabSz="914400" rtl="0" eaLnBrk="1" latinLnBrk="0" hangingPunct="1">
              <a:lnSpc>
                <a:spcPct val="100000"/>
              </a:lnSpc>
              <a:spcBef>
                <a:spcPts val="0"/>
              </a:spcBef>
              <a:buFont typeface="Abadi" panose="020B0604020104020204" pitchFamily="34" charset="0"/>
              <a:buChar char="-"/>
              <a:defRPr lang="en-US" sz="2200" b="0" kern="1200" dirty="0" err="1" smtClean="0">
                <a:ln>
                  <a:noFill/>
                </a:ln>
                <a:solidFill>
                  <a:schemeClr val="tx2">
                    <a:lumMod val="50000"/>
                  </a:schemeClr>
                </a:solidFill>
                <a:effectLst/>
                <a:latin typeface="+mn-lt"/>
                <a:ea typeface="+mn-ea"/>
                <a:cs typeface="+mn-cs"/>
              </a:defRPr>
            </a:lvl2pPr>
            <a:lvl3pPr marL="630238" indent="-180975" algn="l" defTabSz="914400" rtl="0" eaLnBrk="1" latinLnBrk="0" hangingPunct="1">
              <a:lnSpc>
                <a:spcPct val="100000"/>
              </a:lnSpc>
              <a:spcBef>
                <a:spcPts val="0"/>
              </a:spcBef>
              <a:buFont typeface="Calibri" panose="020F0502020204030204" pitchFamily="34" charset="0"/>
              <a:buChar char="›"/>
              <a:defRPr sz="2000" b="0" kern="1200">
                <a:ln>
                  <a:noFill/>
                </a:ln>
                <a:solidFill>
                  <a:schemeClr val="tx2">
                    <a:lumMod val="50000"/>
                  </a:schemeClr>
                </a:solidFill>
                <a:latin typeface="+mn-lt"/>
                <a:ea typeface="+mn-ea"/>
                <a:cs typeface="+mn-cs"/>
              </a:defRPr>
            </a:lvl3pPr>
            <a:lvl4pPr marL="801688" indent="-171450" algn="l" defTabSz="914400" rtl="0" eaLnBrk="1" latinLnBrk="0" hangingPunct="1">
              <a:lnSpc>
                <a:spcPct val="100000"/>
              </a:lnSpc>
              <a:spcBef>
                <a:spcPts val="0"/>
              </a:spcBef>
              <a:buFont typeface="Wingdings" panose="05000000000000000000" pitchFamily="2" charset="2"/>
              <a:buChar char="§"/>
              <a:defRPr sz="1600" b="0" kern="1200">
                <a:ln>
                  <a:noFill/>
                </a:ln>
                <a:solidFill>
                  <a:srgbClr val="326BB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en-US" dirty="0">
                <a:solidFill>
                  <a:srgbClr val="002060"/>
                </a:solidFill>
                <a:latin typeface="Helvetica 57 Condensed" pitchFamily="2" charset="0"/>
              </a:rPr>
              <a:t>Disease </a:t>
            </a:r>
          </a:p>
        </p:txBody>
      </p:sp>
      <p:sp>
        <p:nvSpPr>
          <p:cNvPr id="5" name="Text Placeholder 2">
            <a:extLst>
              <a:ext uri="{FF2B5EF4-FFF2-40B4-BE49-F238E27FC236}">
                <a16:creationId xmlns:a16="http://schemas.microsoft.com/office/drawing/2014/main" id="{EFB1ABA9-7978-6930-1DED-96FC9A0613F2}"/>
              </a:ext>
            </a:extLst>
          </p:cNvPr>
          <p:cNvSpPr txBox="1">
            <a:spLocks/>
          </p:cNvSpPr>
          <p:nvPr/>
        </p:nvSpPr>
        <p:spPr>
          <a:xfrm>
            <a:off x="6423027" y="1706563"/>
            <a:ext cx="4838701" cy="450056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buFont typeface="Arial" panose="020B0604020202020204" pitchFamily="34" charset="0"/>
              <a:buChar char="•"/>
              <a:defRPr sz="2600" b="0" kern="1200">
                <a:solidFill>
                  <a:schemeClr val="tx1"/>
                </a:solidFill>
                <a:latin typeface="+mn-lt"/>
                <a:ea typeface="+mn-ea"/>
                <a:cs typeface="+mn-cs"/>
              </a:defRPr>
            </a:lvl1pPr>
            <a:lvl2pPr marL="449263" indent="-182563" algn="l" defTabSz="914400" rtl="0" eaLnBrk="1" latinLnBrk="0" hangingPunct="1">
              <a:lnSpc>
                <a:spcPct val="100000"/>
              </a:lnSpc>
              <a:spcBef>
                <a:spcPts val="0"/>
              </a:spcBef>
              <a:buFont typeface="Abadi" panose="020B0604020104020204" pitchFamily="34" charset="0"/>
              <a:buChar char="-"/>
              <a:defRPr lang="en-US" sz="2200" b="0" kern="1200" dirty="0" err="1" smtClean="0">
                <a:ln>
                  <a:noFill/>
                </a:ln>
                <a:solidFill>
                  <a:schemeClr val="tx2">
                    <a:lumMod val="50000"/>
                  </a:schemeClr>
                </a:solidFill>
                <a:effectLst/>
                <a:latin typeface="+mn-lt"/>
                <a:ea typeface="+mn-ea"/>
                <a:cs typeface="+mn-cs"/>
              </a:defRPr>
            </a:lvl2pPr>
            <a:lvl3pPr marL="630238" indent="-180975" algn="l" defTabSz="914400" rtl="0" eaLnBrk="1" latinLnBrk="0" hangingPunct="1">
              <a:lnSpc>
                <a:spcPct val="100000"/>
              </a:lnSpc>
              <a:spcBef>
                <a:spcPts val="0"/>
              </a:spcBef>
              <a:buFont typeface="Calibri" panose="020F0502020204030204" pitchFamily="34" charset="0"/>
              <a:buChar char="›"/>
              <a:defRPr sz="2000" b="0" kern="1200">
                <a:ln>
                  <a:noFill/>
                </a:ln>
                <a:solidFill>
                  <a:schemeClr val="tx2">
                    <a:lumMod val="50000"/>
                  </a:schemeClr>
                </a:solidFill>
                <a:latin typeface="+mn-lt"/>
                <a:ea typeface="+mn-ea"/>
                <a:cs typeface="+mn-cs"/>
              </a:defRPr>
            </a:lvl3pPr>
            <a:lvl4pPr marL="801688" indent="-171450" algn="l" defTabSz="914400" rtl="0" eaLnBrk="1" latinLnBrk="0" hangingPunct="1">
              <a:lnSpc>
                <a:spcPct val="100000"/>
              </a:lnSpc>
              <a:spcBef>
                <a:spcPts val="0"/>
              </a:spcBef>
              <a:spcAft>
                <a:spcPts val="1200"/>
              </a:spcAft>
              <a:buFont typeface="Wingdings" panose="05000000000000000000" pitchFamily="2" charset="2"/>
              <a:buChar char="§"/>
              <a:defRPr sz="1600" b="0" kern="1200">
                <a:ln>
                  <a:noFill/>
                </a:ln>
                <a:solidFill>
                  <a:srgbClr val="326BB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Young age</a:t>
            </a:r>
          </a:p>
          <a:p>
            <a:pPr lvl="1">
              <a:spcAft>
                <a:spcPts val="600"/>
              </a:spcAft>
            </a:pPr>
            <a:r>
              <a:rPr lang="en-US" dirty="0"/>
              <a:t>Especially &lt; 2 years </a:t>
            </a:r>
          </a:p>
          <a:p>
            <a:pPr>
              <a:spcAft>
                <a:spcPts val="600"/>
              </a:spcAft>
            </a:pPr>
            <a:r>
              <a:rPr lang="en-US" b="1" dirty="0"/>
              <a:t>HIV infection </a:t>
            </a:r>
          </a:p>
          <a:p>
            <a:pPr>
              <a:spcAft>
                <a:spcPts val="600"/>
              </a:spcAft>
            </a:pPr>
            <a:r>
              <a:rPr lang="en-US" b="1" dirty="0"/>
              <a:t>Malnutrition </a:t>
            </a:r>
          </a:p>
          <a:p>
            <a:pPr>
              <a:spcAft>
                <a:spcPts val="600"/>
              </a:spcAft>
            </a:pPr>
            <a:r>
              <a:rPr lang="en-US" b="1" dirty="0"/>
              <a:t>Not BCG vaccinated </a:t>
            </a:r>
          </a:p>
          <a:p>
            <a:endParaRPr lang="en-US" dirty="0"/>
          </a:p>
        </p:txBody>
      </p:sp>
      <p:sp>
        <p:nvSpPr>
          <p:cNvPr id="6" name="Text Placeholder 4">
            <a:extLst>
              <a:ext uri="{FF2B5EF4-FFF2-40B4-BE49-F238E27FC236}">
                <a16:creationId xmlns:a16="http://schemas.microsoft.com/office/drawing/2014/main" id="{B6C917CA-02C3-B1AA-CA5E-65AD24578E83}"/>
              </a:ext>
            </a:extLst>
          </p:cNvPr>
          <p:cNvSpPr txBox="1">
            <a:spLocks/>
          </p:cNvSpPr>
          <p:nvPr/>
        </p:nvSpPr>
        <p:spPr>
          <a:xfrm>
            <a:off x="6423026" y="1187061"/>
            <a:ext cx="4838701" cy="519502"/>
          </a:xfrm>
          <a:prstGeom prst="rect">
            <a:avLst/>
          </a:prstGeom>
          <a:solidFill>
            <a:srgbClr val="FFC000"/>
          </a:solidFill>
          <a:ln w="38100">
            <a:solidFill>
              <a:srgbClr val="C00000"/>
            </a:solidFill>
          </a:ln>
          <a:effectLst>
            <a:outerShdw blurRad="50800" dist="38100" dir="2700000" algn="tl" rotWithShape="0">
              <a:prstClr val="black">
                <a:alpha val="40000"/>
              </a:prstClr>
            </a:outerShdw>
          </a:effectLst>
        </p:spPr>
        <p:txBody>
          <a:bodyPr/>
          <a:lstStyle>
            <a:lvl1pPr marL="228600" indent="-228600" algn="l" defTabSz="914400" rtl="0" eaLnBrk="1" latinLnBrk="0" hangingPunct="1">
              <a:lnSpc>
                <a:spcPct val="100000"/>
              </a:lnSpc>
              <a:spcBef>
                <a:spcPts val="0"/>
              </a:spcBef>
              <a:buFont typeface="Arial" panose="020B0604020202020204" pitchFamily="34" charset="0"/>
              <a:buChar char="•"/>
              <a:defRPr sz="2600" b="0" kern="1200">
                <a:solidFill>
                  <a:schemeClr val="tx1"/>
                </a:solidFill>
                <a:latin typeface="+mn-lt"/>
                <a:ea typeface="+mn-ea"/>
                <a:cs typeface="+mn-cs"/>
              </a:defRPr>
            </a:lvl1pPr>
            <a:lvl2pPr marL="449263" indent="-182563" algn="l" defTabSz="914400" rtl="0" eaLnBrk="1" latinLnBrk="0" hangingPunct="1">
              <a:lnSpc>
                <a:spcPct val="100000"/>
              </a:lnSpc>
              <a:spcBef>
                <a:spcPts val="0"/>
              </a:spcBef>
              <a:buFont typeface="Abadi" panose="020B0604020104020204" pitchFamily="34" charset="0"/>
              <a:buChar char="-"/>
              <a:defRPr lang="en-US" sz="2200" b="0" kern="1200" dirty="0" err="1" smtClean="0">
                <a:ln>
                  <a:noFill/>
                </a:ln>
                <a:solidFill>
                  <a:schemeClr val="tx2">
                    <a:lumMod val="50000"/>
                  </a:schemeClr>
                </a:solidFill>
                <a:effectLst/>
                <a:latin typeface="+mn-lt"/>
                <a:ea typeface="+mn-ea"/>
                <a:cs typeface="+mn-cs"/>
              </a:defRPr>
            </a:lvl2pPr>
            <a:lvl3pPr marL="630238" indent="-180975" algn="l" defTabSz="914400" rtl="0" eaLnBrk="1" latinLnBrk="0" hangingPunct="1">
              <a:lnSpc>
                <a:spcPct val="100000"/>
              </a:lnSpc>
              <a:spcBef>
                <a:spcPts val="0"/>
              </a:spcBef>
              <a:buFont typeface="Calibri" panose="020F0502020204030204" pitchFamily="34" charset="0"/>
              <a:buChar char="›"/>
              <a:defRPr sz="2000" b="0" kern="1200">
                <a:ln>
                  <a:noFill/>
                </a:ln>
                <a:solidFill>
                  <a:schemeClr val="tx2">
                    <a:lumMod val="50000"/>
                  </a:schemeClr>
                </a:solidFill>
                <a:latin typeface="+mn-lt"/>
                <a:ea typeface="+mn-ea"/>
                <a:cs typeface="+mn-cs"/>
              </a:defRPr>
            </a:lvl3pPr>
            <a:lvl4pPr marL="801688" indent="-171450" algn="l" defTabSz="914400" rtl="0" eaLnBrk="1" latinLnBrk="0" hangingPunct="1">
              <a:lnSpc>
                <a:spcPct val="100000"/>
              </a:lnSpc>
              <a:spcBef>
                <a:spcPts val="0"/>
              </a:spcBef>
              <a:buFont typeface="Wingdings" panose="05000000000000000000" pitchFamily="2" charset="2"/>
              <a:buChar char="§"/>
              <a:defRPr sz="1600" b="0" kern="1200">
                <a:ln>
                  <a:noFill/>
                </a:ln>
                <a:solidFill>
                  <a:srgbClr val="326BB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en-US" dirty="0">
                <a:solidFill>
                  <a:srgbClr val="C00000"/>
                </a:solidFill>
                <a:latin typeface="Helvetica 57 Condensed" pitchFamily="2" charset="0"/>
              </a:rPr>
              <a:t>Severe</a:t>
            </a:r>
            <a:r>
              <a:rPr lang="en-US" altLang="en-US" dirty="0">
                <a:solidFill>
                  <a:srgbClr val="002060"/>
                </a:solidFill>
                <a:latin typeface="Helvetica 57 Condensed" pitchFamily="2" charset="0"/>
              </a:rPr>
              <a:t> </a:t>
            </a:r>
            <a:r>
              <a:rPr lang="en-US" altLang="en-US" dirty="0">
                <a:solidFill>
                  <a:srgbClr val="C00000"/>
                </a:solidFill>
                <a:latin typeface="Helvetica 57 Condensed" pitchFamily="2" charset="0"/>
              </a:rPr>
              <a:t>disease</a:t>
            </a:r>
            <a:r>
              <a:rPr lang="en-US" altLang="en-US" dirty="0">
                <a:solidFill>
                  <a:srgbClr val="002060"/>
                </a:solidFill>
                <a:latin typeface="Helvetica 57 Condensed" pitchFamily="2" charset="0"/>
              </a:rPr>
              <a:t> </a:t>
            </a:r>
          </a:p>
        </p:txBody>
      </p:sp>
      <p:pic>
        <p:nvPicPr>
          <p:cNvPr id="7" name="Graphic 6" descr="Baby outline">
            <a:extLst>
              <a:ext uri="{FF2B5EF4-FFF2-40B4-BE49-F238E27FC236}">
                <a16:creationId xmlns:a16="http://schemas.microsoft.com/office/drawing/2014/main" id="{19EEF869-CC9D-D9B2-CA0D-0DD1A8C942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556595">
            <a:off x="5915974" y="4030526"/>
            <a:ext cx="1217904" cy="1217904"/>
          </a:xfrm>
          <a:prstGeom prst="rect">
            <a:avLst/>
          </a:prstGeom>
        </p:spPr>
      </p:pic>
      <p:pic>
        <p:nvPicPr>
          <p:cNvPr id="8" name="Picture 7">
            <a:extLst>
              <a:ext uri="{FF2B5EF4-FFF2-40B4-BE49-F238E27FC236}">
                <a16:creationId xmlns:a16="http://schemas.microsoft.com/office/drawing/2014/main" id="{1DB1289E-5813-94E6-5D95-E1BB66E5329E}"/>
              </a:ext>
            </a:extLst>
          </p:cNvPr>
          <p:cNvPicPr>
            <a:picLocks noChangeAspect="1"/>
          </p:cNvPicPr>
          <p:nvPr/>
        </p:nvPicPr>
        <p:blipFill>
          <a:blip r:embed="rId5">
            <a:alphaModFix/>
            <a:duotone>
              <a:schemeClr val="accent1">
                <a:shade val="45000"/>
                <a:satMod val="135000"/>
              </a:schemeClr>
              <a:prstClr val="white"/>
            </a:duotone>
            <a:extLst>
              <a:ext uri="{BEBA8EAE-BF5A-486C-A8C5-ECC9F3942E4B}">
                <a14:imgProps xmlns:a14="http://schemas.microsoft.com/office/drawing/2010/main">
                  <a14:imgLayer r:embed="rId6">
                    <a14:imgEffect>
                      <a14:backgroundRemoval t="7895" b="94211" l="9211" r="90789">
                        <a14:foregroundMark x1="48684" y1="8947" x2="62500" y2="9474"/>
                        <a14:foregroundMark x1="35526" y1="93158" x2="40789" y2="88421"/>
                        <a14:foregroundMark x1="76316" y1="94211" x2="77632" y2="91579"/>
                        <a14:foregroundMark x1="90789" y1="75789" x2="90789" y2="75789"/>
                        <a14:backgroundMark x1="59376" y1="13281" x2="61842" y2="13158"/>
                        <a14:backgroundMark x1="66447" y1="14737" x2="67105" y2="15789"/>
                      </a14:backgroundRemoval>
                    </a14:imgEffect>
                    <a14:imgEffect>
                      <a14:artisticPaintStrokes/>
                    </a14:imgEffect>
                    <a14:imgEffect>
                      <a14:brightnessContrast bright="40000"/>
                    </a14:imgEffect>
                  </a14:imgLayer>
                </a14:imgProps>
              </a:ext>
            </a:extLst>
          </a:blip>
          <a:stretch>
            <a:fillRect/>
          </a:stretch>
        </p:blipFill>
        <p:spPr>
          <a:xfrm>
            <a:off x="7802352" y="5253506"/>
            <a:ext cx="344059" cy="465289"/>
          </a:xfrm>
          <a:prstGeom prst="rect">
            <a:avLst/>
          </a:prstGeom>
        </p:spPr>
      </p:pic>
      <p:pic>
        <p:nvPicPr>
          <p:cNvPr id="9" name="Graphic 8" descr="Man outline">
            <a:extLst>
              <a:ext uri="{FF2B5EF4-FFF2-40B4-BE49-F238E27FC236}">
                <a16:creationId xmlns:a16="http://schemas.microsoft.com/office/drawing/2014/main" id="{F71F5F23-87DF-E46F-78F1-C03955E7BDA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49684" y="5253506"/>
            <a:ext cx="1259065" cy="1245369"/>
          </a:xfrm>
          <a:prstGeom prst="rect">
            <a:avLst/>
          </a:prstGeom>
        </p:spPr>
      </p:pic>
      <p:pic>
        <p:nvPicPr>
          <p:cNvPr id="10" name="Graphic 9" descr="Pregnant lady outline">
            <a:extLst>
              <a:ext uri="{FF2B5EF4-FFF2-40B4-BE49-F238E27FC236}">
                <a16:creationId xmlns:a16="http://schemas.microsoft.com/office/drawing/2014/main" id="{CFAE133A-C657-68C1-66EB-8C406A63578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29817" y="5253505"/>
            <a:ext cx="1245369" cy="1245369"/>
          </a:xfrm>
          <a:prstGeom prst="rect">
            <a:avLst/>
          </a:prstGeom>
        </p:spPr>
      </p:pic>
      <p:pic>
        <p:nvPicPr>
          <p:cNvPr id="11" name="Graphic 10" descr="Medicine outline">
            <a:extLst>
              <a:ext uri="{FF2B5EF4-FFF2-40B4-BE49-F238E27FC236}">
                <a16:creationId xmlns:a16="http://schemas.microsoft.com/office/drawing/2014/main" id="{B0956D2B-31FF-E230-9459-725A39633B9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483590" y="5384189"/>
            <a:ext cx="1147799" cy="1147799"/>
          </a:xfrm>
          <a:prstGeom prst="rect">
            <a:avLst/>
          </a:prstGeom>
        </p:spPr>
      </p:pic>
      <p:pic>
        <p:nvPicPr>
          <p:cNvPr id="12" name="Graphic 11" descr="Weight Loss outline">
            <a:extLst>
              <a:ext uri="{FF2B5EF4-FFF2-40B4-BE49-F238E27FC236}">
                <a16:creationId xmlns:a16="http://schemas.microsoft.com/office/drawing/2014/main" id="{FC93DDCA-376B-7C1A-80DD-BA0C9058762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138470" y="3894767"/>
            <a:ext cx="1489423" cy="1489423"/>
          </a:xfrm>
          <a:prstGeom prst="rect">
            <a:avLst/>
          </a:prstGeom>
        </p:spPr>
      </p:pic>
      <p:pic>
        <p:nvPicPr>
          <p:cNvPr id="13" name="Graphic 12" descr="Covid-19 outline">
            <a:extLst>
              <a:ext uri="{FF2B5EF4-FFF2-40B4-BE49-F238E27FC236}">
                <a16:creationId xmlns:a16="http://schemas.microsoft.com/office/drawing/2014/main" id="{5566AD91-F047-DEDC-E3D0-410B6F8F4E3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781912" y="4105706"/>
            <a:ext cx="1147800" cy="1147800"/>
          </a:xfrm>
          <a:prstGeom prst="rect">
            <a:avLst/>
          </a:prstGeom>
        </p:spPr>
      </p:pic>
      <p:pic>
        <p:nvPicPr>
          <p:cNvPr id="14" name="Graphic 13" descr="Disk jockey male with solid fill">
            <a:extLst>
              <a:ext uri="{FF2B5EF4-FFF2-40B4-BE49-F238E27FC236}">
                <a16:creationId xmlns:a16="http://schemas.microsoft.com/office/drawing/2014/main" id="{17286F42-5C46-9A31-5AD2-F6BA33DE68D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628647" y="5347660"/>
            <a:ext cx="1167018" cy="1141665"/>
          </a:xfrm>
          <a:prstGeom prst="rect">
            <a:avLst/>
          </a:prstGeom>
        </p:spPr>
      </p:pic>
    </p:spTree>
    <p:extLst>
      <p:ext uri="{BB962C8B-B14F-4D97-AF65-F5344CB8AC3E}">
        <p14:creationId xmlns:p14="http://schemas.microsoft.com/office/powerpoint/2010/main" val="244523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5447E-3829-9C99-AFC7-0D0F4C8455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7AAAFF-B151-4414-A70B-72410DD97079}"/>
              </a:ext>
            </a:extLst>
          </p:cNvPr>
          <p:cNvSpPr>
            <a:spLocks noGrp="1"/>
          </p:cNvSpPr>
          <p:nvPr>
            <p:ph type="title"/>
          </p:nvPr>
        </p:nvSpPr>
        <p:spPr/>
        <p:txBody>
          <a:bodyPr>
            <a:normAutofit fontScale="90000"/>
          </a:bodyPr>
          <a:lstStyle/>
          <a:p>
            <a:r>
              <a:rPr lang="en-US" dirty="0"/>
              <a:t>The risk of TB disease is higher among young children </a:t>
            </a:r>
            <a:endParaRPr lang="en-ZA" dirty="0"/>
          </a:p>
        </p:txBody>
      </p:sp>
      <p:pic>
        <p:nvPicPr>
          <p:cNvPr id="4" name="Content Placeholder 1">
            <a:extLst>
              <a:ext uri="{FF2B5EF4-FFF2-40B4-BE49-F238E27FC236}">
                <a16:creationId xmlns:a16="http://schemas.microsoft.com/office/drawing/2014/main" id="{93FD2F35-6DD9-C514-F6CF-77894AC7ADCC}"/>
              </a:ext>
            </a:extLst>
          </p:cNvPr>
          <p:cNvPicPr>
            <a:picLocks noGrp="1" noChangeAspect="1"/>
          </p:cNvPicPr>
          <p:nvPr>
            <p:ph idx="4294967295"/>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t="10811" b="19173"/>
          <a:stretch/>
        </p:blipFill>
        <p:spPr>
          <a:xfrm>
            <a:off x="1058779" y="1780673"/>
            <a:ext cx="9644412" cy="3898607"/>
          </a:xfrm>
          <a:ln>
            <a:noFill/>
            <a:miter lim="800000"/>
            <a:headEnd/>
            <a:tailEnd/>
          </a:ln>
        </p:spPr>
      </p:pic>
      <p:sp>
        <p:nvSpPr>
          <p:cNvPr id="7" name="TextBox 6">
            <a:extLst>
              <a:ext uri="{FF2B5EF4-FFF2-40B4-BE49-F238E27FC236}">
                <a16:creationId xmlns:a16="http://schemas.microsoft.com/office/drawing/2014/main" id="{D54B349A-356D-3E62-34D2-0D05E0DD9C81}"/>
              </a:ext>
            </a:extLst>
          </p:cNvPr>
          <p:cNvSpPr txBox="1"/>
          <p:nvPr/>
        </p:nvSpPr>
        <p:spPr>
          <a:xfrm>
            <a:off x="695325" y="6009277"/>
            <a:ext cx="10656888" cy="492443"/>
          </a:xfrm>
          <a:prstGeom prst="rect">
            <a:avLst/>
          </a:prstGeom>
          <a:solidFill>
            <a:schemeClr val="bg2">
              <a:lumMod val="95000"/>
            </a:schemeClr>
          </a:solidFill>
          <a:effectLst>
            <a:outerShdw blurRad="50800" dist="38100" dir="2700000" algn="tl" rotWithShape="0">
              <a:prstClr val="black">
                <a:alpha val="40000"/>
              </a:prstClr>
            </a:outerShdw>
          </a:effectLst>
        </p:spPr>
        <p:txBody>
          <a:bodyPr wrap="square" rtlCol="0">
            <a:spAutoFit/>
          </a:bodyPr>
          <a:lstStyle/>
          <a:p>
            <a:r>
              <a:rPr lang="en-ZA" sz="1300" dirty="0">
                <a:solidFill>
                  <a:srgbClr val="043673"/>
                </a:solidFill>
              </a:rPr>
              <a:t>Adapted from </a:t>
            </a:r>
            <a:r>
              <a:rPr lang="en-ZA" sz="1300" b="0" i="0" dirty="0">
                <a:solidFill>
                  <a:srgbClr val="043673"/>
                </a:solidFill>
                <a:effectLst/>
                <a:latin typeface="BlinkMacSystemFont"/>
              </a:rPr>
              <a:t>Marais BJ, </a:t>
            </a:r>
            <a:r>
              <a:rPr lang="en-ZA" sz="1300" b="0" i="0" dirty="0" err="1">
                <a:solidFill>
                  <a:srgbClr val="043673"/>
                </a:solidFill>
                <a:effectLst/>
                <a:latin typeface="BlinkMacSystemFont"/>
              </a:rPr>
              <a:t>Gie</a:t>
            </a:r>
            <a:r>
              <a:rPr lang="en-ZA" sz="1300" b="0" i="0" dirty="0">
                <a:solidFill>
                  <a:srgbClr val="043673"/>
                </a:solidFill>
                <a:effectLst/>
                <a:latin typeface="BlinkMacSystemFont"/>
              </a:rPr>
              <a:t> RP, Schaaf HS, </a:t>
            </a:r>
            <a:r>
              <a:rPr lang="en-ZA" sz="1300" b="0" i="0" dirty="0" err="1">
                <a:solidFill>
                  <a:srgbClr val="043673"/>
                </a:solidFill>
                <a:effectLst/>
                <a:latin typeface="BlinkMacSystemFont"/>
              </a:rPr>
              <a:t>Hesseling</a:t>
            </a:r>
            <a:r>
              <a:rPr lang="en-ZA" sz="1300" b="0" i="0" dirty="0">
                <a:solidFill>
                  <a:srgbClr val="043673"/>
                </a:solidFill>
                <a:effectLst/>
                <a:latin typeface="BlinkMacSystemFont"/>
              </a:rPr>
              <a:t> AC, </a:t>
            </a:r>
            <a:r>
              <a:rPr lang="en-ZA" sz="1300" b="0" i="0" dirty="0" err="1">
                <a:solidFill>
                  <a:srgbClr val="043673"/>
                </a:solidFill>
                <a:effectLst/>
                <a:latin typeface="BlinkMacSystemFont"/>
              </a:rPr>
              <a:t>Obihara</a:t>
            </a:r>
            <a:r>
              <a:rPr lang="en-ZA" sz="1300" b="0" i="0" dirty="0">
                <a:solidFill>
                  <a:srgbClr val="043673"/>
                </a:solidFill>
                <a:effectLst/>
                <a:latin typeface="BlinkMacSystemFont"/>
              </a:rPr>
              <a:t> CC, Starke JJ, </a:t>
            </a:r>
            <a:r>
              <a:rPr lang="en-ZA" sz="1300" b="0" i="0" dirty="0" err="1">
                <a:solidFill>
                  <a:srgbClr val="043673"/>
                </a:solidFill>
                <a:effectLst/>
                <a:latin typeface="BlinkMacSystemFont"/>
              </a:rPr>
              <a:t>Enarson</a:t>
            </a:r>
            <a:r>
              <a:rPr lang="en-ZA" sz="1300" b="0" i="0" dirty="0">
                <a:solidFill>
                  <a:srgbClr val="043673"/>
                </a:solidFill>
                <a:effectLst/>
                <a:latin typeface="BlinkMacSystemFont"/>
              </a:rPr>
              <a:t> DA, Donald PR, Beyers N. The natural history of childhood intra-thoracic tuberculosis: a critical review of literature from the pre-chemotherapy era. Int J </a:t>
            </a:r>
            <a:r>
              <a:rPr lang="en-ZA" sz="1300" b="0" i="0" dirty="0" err="1">
                <a:solidFill>
                  <a:srgbClr val="043673"/>
                </a:solidFill>
                <a:effectLst/>
                <a:latin typeface="BlinkMacSystemFont"/>
              </a:rPr>
              <a:t>Tuberc</a:t>
            </a:r>
            <a:r>
              <a:rPr lang="en-ZA" sz="1300" b="0" i="0" dirty="0">
                <a:solidFill>
                  <a:srgbClr val="043673"/>
                </a:solidFill>
                <a:effectLst/>
                <a:latin typeface="BlinkMacSystemFont"/>
              </a:rPr>
              <a:t> Lung Dis. 2004 Apr;8(4):392-402. PMID: 15141729</a:t>
            </a:r>
            <a:endParaRPr lang="en-ZA" sz="1300" dirty="0">
              <a:solidFill>
                <a:srgbClr val="043673"/>
              </a:solidFill>
            </a:endParaRPr>
          </a:p>
        </p:txBody>
      </p:sp>
      <p:sp>
        <p:nvSpPr>
          <p:cNvPr id="6" name="TextBox 5">
            <a:extLst>
              <a:ext uri="{FF2B5EF4-FFF2-40B4-BE49-F238E27FC236}">
                <a16:creationId xmlns:a16="http://schemas.microsoft.com/office/drawing/2014/main" id="{3738E780-D7E5-CA2D-0737-7E37F0506328}"/>
              </a:ext>
            </a:extLst>
          </p:cNvPr>
          <p:cNvSpPr txBox="1"/>
          <p:nvPr/>
        </p:nvSpPr>
        <p:spPr>
          <a:xfrm>
            <a:off x="695325" y="1376363"/>
            <a:ext cx="10656887" cy="461665"/>
          </a:xfrm>
          <a:prstGeom prst="rect">
            <a:avLst/>
          </a:prstGeom>
          <a:noFill/>
        </p:spPr>
        <p:txBody>
          <a:bodyPr wrap="square" rtlCol="0">
            <a:spAutoFit/>
          </a:bodyPr>
          <a:lstStyle/>
          <a:p>
            <a:pPr algn="ctr"/>
            <a:r>
              <a:rPr lang="en-ZA" sz="2400" b="1" dirty="0"/>
              <a:t>TB disease in children who have been infected</a:t>
            </a:r>
          </a:p>
        </p:txBody>
      </p: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DE26DD4B-9375-6223-D170-7528852C344D}"/>
                  </a:ext>
                </a:extLst>
              </p14:cNvPr>
              <p14:cNvContentPartPr/>
              <p14:nvPr/>
            </p14:nvContentPartPr>
            <p14:xfrm>
              <a:off x="3562791" y="1634922"/>
              <a:ext cx="815260" cy="360"/>
            </p14:xfrm>
          </p:contentPart>
        </mc:Choice>
        <mc:Fallback xmlns="">
          <p:pic>
            <p:nvPicPr>
              <p:cNvPr id="8" name="Ink 7">
                <a:extLst>
                  <a:ext uri="{FF2B5EF4-FFF2-40B4-BE49-F238E27FC236}">
                    <a16:creationId xmlns:a16="http://schemas.microsoft.com/office/drawing/2014/main" id="{DE26DD4B-9375-6223-D170-7528852C344D}"/>
                  </a:ext>
                </a:extLst>
              </p:cNvPr>
              <p:cNvPicPr/>
              <p:nvPr/>
            </p:nvPicPr>
            <p:blipFill>
              <a:blip r:embed="rId5"/>
              <a:stretch>
                <a:fillRect/>
              </a:stretch>
            </p:blipFill>
            <p:spPr>
              <a:xfrm>
                <a:off x="3472846" y="1454922"/>
                <a:ext cx="994790" cy="360000"/>
              </a:xfrm>
              <a:prstGeom prst="rect">
                <a:avLst/>
              </a:prstGeom>
            </p:spPr>
          </p:pic>
        </mc:Fallback>
      </mc:AlternateContent>
      <p:cxnSp>
        <p:nvCxnSpPr>
          <p:cNvPr id="10" name="Straight Connector 9">
            <a:extLst>
              <a:ext uri="{FF2B5EF4-FFF2-40B4-BE49-F238E27FC236}">
                <a16:creationId xmlns:a16="http://schemas.microsoft.com/office/drawing/2014/main" id="{15A81B87-6E0D-BA7D-9435-B85CC310555B}"/>
              </a:ext>
            </a:extLst>
          </p:cNvPr>
          <p:cNvCxnSpPr/>
          <p:nvPr/>
        </p:nvCxnSpPr>
        <p:spPr>
          <a:xfrm>
            <a:off x="7904747" y="1780673"/>
            <a:ext cx="105877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31240D30-2074-60C6-3BE1-66BA6F930375}"/>
              </a:ext>
            </a:extLst>
          </p:cNvPr>
          <p:cNvSpPr/>
          <p:nvPr/>
        </p:nvSpPr>
        <p:spPr>
          <a:xfrm>
            <a:off x="2649756" y="3211094"/>
            <a:ext cx="913035" cy="2168824"/>
          </a:xfrm>
          <a:prstGeom prst="roundRect">
            <a:avLst>
              <a:gd name="adj" fmla="val 8329"/>
            </a:avLst>
          </a:prstGeom>
          <a:noFill/>
          <a:ln w="50800">
            <a:solidFill>
              <a:srgbClr val="FCB814"/>
            </a:solidFill>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ZA" sz="1200" dirty="0" err="1">
              <a:ln>
                <a:solidFill>
                  <a:srgbClr val="C00000"/>
                </a:solidFill>
              </a:ln>
              <a:noFill/>
            </a:endParaRPr>
          </a:p>
        </p:txBody>
      </p:sp>
      <p:sp>
        <p:nvSpPr>
          <p:cNvPr id="12" name="Rectangle: Rounded Corners 11">
            <a:extLst>
              <a:ext uri="{FF2B5EF4-FFF2-40B4-BE49-F238E27FC236}">
                <a16:creationId xmlns:a16="http://schemas.microsoft.com/office/drawing/2014/main" id="{6B3AFD09-9ADA-0E82-6FBC-3E199B14BD17}"/>
              </a:ext>
            </a:extLst>
          </p:cNvPr>
          <p:cNvSpPr/>
          <p:nvPr/>
        </p:nvSpPr>
        <p:spPr>
          <a:xfrm>
            <a:off x="4238166" y="3211094"/>
            <a:ext cx="913035" cy="2168824"/>
          </a:xfrm>
          <a:prstGeom prst="roundRect">
            <a:avLst>
              <a:gd name="adj" fmla="val 8329"/>
            </a:avLst>
          </a:prstGeom>
          <a:noFill/>
          <a:ln w="50800">
            <a:solidFill>
              <a:srgbClr val="FCB814"/>
            </a:solidFill>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ZA" sz="1200" dirty="0" err="1">
              <a:ln>
                <a:solidFill>
                  <a:srgbClr val="C00000"/>
                </a:solidFill>
              </a:ln>
              <a:noFill/>
            </a:endParaRPr>
          </a:p>
        </p:txBody>
      </p:sp>
      <p:sp>
        <p:nvSpPr>
          <p:cNvPr id="13" name="Rectangle: Rounded Corners 12">
            <a:extLst>
              <a:ext uri="{FF2B5EF4-FFF2-40B4-BE49-F238E27FC236}">
                <a16:creationId xmlns:a16="http://schemas.microsoft.com/office/drawing/2014/main" id="{D2CA3F1C-2EA3-3F19-5F10-69610BE03CF8}"/>
              </a:ext>
            </a:extLst>
          </p:cNvPr>
          <p:cNvSpPr/>
          <p:nvPr/>
        </p:nvSpPr>
        <p:spPr>
          <a:xfrm>
            <a:off x="9085726" y="3946358"/>
            <a:ext cx="1141116" cy="1433560"/>
          </a:xfrm>
          <a:prstGeom prst="roundRect">
            <a:avLst>
              <a:gd name="adj" fmla="val 8329"/>
            </a:avLst>
          </a:prstGeom>
          <a:noFill/>
          <a:ln w="50800">
            <a:solidFill>
              <a:srgbClr val="326BB2"/>
            </a:solidFill>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ZA" sz="1200" dirty="0" err="1">
              <a:ln>
                <a:solidFill>
                  <a:srgbClr val="C00000"/>
                </a:solidFill>
              </a:ln>
              <a:noFill/>
            </a:endParaRPr>
          </a:p>
        </p:txBody>
      </p:sp>
    </p:spTree>
    <p:extLst>
      <p:ext uri="{BB962C8B-B14F-4D97-AF65-F5344CB8AC3E}">
        <p14:creationId xmlns:p14="http://schemas.microsoft.com/office/powerpoint/2010/main" val="532903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25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par>
                                <p:cTn id="8" presetID="21" presetClass="entr" presetSubtype="1" fill="hold" grpId="0" nodeType="withEffect">
                                  <p:stCondLst>
                                    <p:cond delay="250"/>
                                  </p:stCondLst>
                                  <p:childTnLst>
                                    <p:set>
                                      <p:cBhvr>
                                        <p:cTn id="9" dur="1" fill="hold">
                                          <p:stCondLst>
                                            <p:cond delay="0"/>
                                          </p:stCondLst>
                                        </p:cTn>
                                        <p:tgtEl>
                                          <p:spTgt spid="12"/>
                                        </p:tgtEl>
                                        <p:attrNameLst>
                                          <p:attrName>style.visibility</p:attrName>
                                        </p:attrNameLst>
                                      </p:cBhvr>
                                      <p:to>
                                        <p:strVal val="visible"/>
                                      </p:to>
                                    </p:set>
                                    <p:animEffect transition="in" filter="wheel(1)">
                                      <p:cBhvr>
                                        <p:cTn id="10" dur="2000"/>
                                        <p:tgtEl>
                                          <p:spTgt spid="12"/>
                                        </p:tgtEl>
                                      </p:cBhvr>
                                    </p:animEffect>
                                  </p:childTnLst>
                                </p:cTn>
                              </p:par>
                            </p:childTnLst>
                          </p:cTn>
                        </p:par>
                        <p:par>
                          <p:cTn id="11" fill="hold">
                            <p:stCondLst>
                              <p:cond delay="2250"/>
                            </p:stCondLst>
                            <p:childTnLst>
                              <p:par>
                                <p:cTn id="12" presetID="21" presetClass="entr" presetSubtype="1"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heel(1)">
                                      <p:cBhvr>
                                        <p:cTn id="1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FB4A1-4AF2-390C-1EE0-3F889132B7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5296AD-19F5-27A1-13E7-221F6A1D9ADD}"/>
              </a:ext>
            </a:extLst>
          </p:cNvPr>
          <p:cNvSpPr>
            <a:spLocks noGrp="1"/>
          </p:cNvSpPr>
          <p:nvPr>
            <p:ph type="title"/>
          </p:nvPr>
        </p:nvSpPr>
        <p:spPr/>
        <p:txBody>
          <a:bodyPr>
            <a:normAutofit fontScale="90000"/>
          </a:bodyPr>
          <a:lstStyle/>
          <a:p>
            <a:r>
              <a:rPr lang="en-US" dirty="0"/>
              <a:t>The risk of </a:t>
            </a:r>
            <a:r>
              <a:rPr lang="en-US" i="1" dirty="0"/>
              <a:t>severe</a:t>
            </a:r>
            <a:r>
              <a:rPr lang="en-US" dirty="0"/>
              <a:t> TB disease is higher among young children </a:t>
            </a:r>
            <a:endParaRPr lang="en-ZA" dirty="0"/>
          </a:p>
        </p:txBody>
      </p:sp>
      <p:pic>
        <p:nvPicPr>
          <p:cNvPr id="6" name="Content Placeholder 3">
            <a:extLst>
              <a:ext uri="{FF2B5EF4-FFF2-40B4-BE49-F238E27FC236}">
                <a16:creationId xmlns:a16="http://schemas.microsoft.com/office/drawing/2014/main" id="{5E8303FB-D1F8-F228-5D4E-8F70A7221DE4}"/>
              </a:ext>
            </a:extLst>
          </p:cNvPr>
          <p:cNvPicPr>
            <a:picLocks noChangeAspect="1"/>
          </p:cNvPicPr>
          <p:nvPr/>
        </p:nvPicPr>
        <p:blipFill rotWithShape="1">
          <a:blip r:embed="rId3">
            <a:extLst>
              <a:ext uri="{28A0092B-C50C-407E-A947-70E740481C1C}">
                <a14:useLocalDpi xmlns:a14="http://schemas.microsoft.com/office/drawing/2010/main" val="0"/>
              </a:ext>
            </a:extLst>
          </a:blip>
          <a:srcRect l="1011" t="17261" r="1512" b="12013"/>
          <a:stretch/>
        </p:blipFill>
        <p:spPr>
          <a:xfrm>
            <a:off x="2400822" y="1909466"/>
            <a:ext cx="7245894" cy="3770578"/>
          </a:xfrm>
          <a:prstGeom prst="rect">
            <a:avLst/>
          </a:prstGeom>
          <a:ln>
            <a:noFill/>
            <a:miter lim="800000"/>
            <a:headEnd/>
            <a:tailEnd/>
          </a:ln>
        </p:spPr>
      </p:pic>
      <p:sp>
        <p:nvSpPr>
          <p:cNvPr id="7" name="TextBox 6">
            <a:extLst>
              <a:ext uri="{FF2B5EF4-FFF2-40B4-BE49-F238E27FC236}">
                <a16:creationId xmlns:a16="http://schemas.microsoft.com/office/drawing/2014/main" id="{F56258C2-2B47-F285-8AFD-07912996DF1B}"/>
              </a:ext>
            </a:extLst>
          </p:cNvPr>
          <p:cNvSpPr txBox="1"/>
          <p:nvPr/>
        </p:nvSpPr>
        <p:spPr>
          <a:xfrm>
            <a:off x="695325" y="1444997"/>
            <a:ext cx="10656888" cy="461665"/>
          </a:xfrm>
          <a:prstGeom prst="rect">
            <a:avLst/>
          </a:prstGeom>
          <a:noFill/>
        </p:spPr>
        <p:txBody>
          <a:bodyPr wrap="square" rtlCol="0">
            <a:spAutoFit/>
          </a:bodyPr>
          <a:lstStyle/>
          <a:p>
            <a:pPr algn="ctr"/>
            <a:r>
              <a:rPr lang="en-ZA" sz="2400" b="1" dirty="0"/>
              <a:t>Proportion of children who develop TB who develop severe disease</a:t>
            </a:r>
          </a:p>
        </p:txBody>
      </p:sp>
      <p:sp>
        <p:nvSpPr>
          <p:cNvPr id="8" name="TextBox 7">
            <a:extLst>
              <a:ext uri="{FF2B5EF4-FFF2-40B4-BE49-F238E27FC236}">
                <a16:creationId xmlns:a16="http://schemas.microsoft.com/office/drawing/2014/main" id="{A9EC3F5B-789C-B249-28A4-89D9E88B677F}"/>
              </a:ext>
            </a:extLst>
          </p:cNvPr>
          <p:cNvSpPr txBox="1"/>
          <p:nvPr/>
        </p:nvSpPr>
        <p:spPr>
          <a:xfrm>
            <a:off x="2875547" y="5578787"/>
            <a:ext cx="6771169" cy="461665"/>
          </a:xfrm>
          <a:prstGeom prst="rect">
            <a:avLst/>
          </a:prstGeom>
          <a:noFill/>
        </p:spPr>
        <p:txBody>
          <a:bodyPr wrap="square" rtlCol="0">
            <a:spAutoFit/>
          </a:bodyPr>
          <a:lstStyle/>
          <a:p>
            <a:pPr algn="ctr"/>
            <a:r>
              <a:rPr lang="en-ZA" sz="2400" b="1" dirty="0"/>
              <a:t>                   Age</a:t>
            </a:r>
          </a:p>
        </p:txBody>
      </p:sp>
      <p:sp>
        <p:nvSpPr>
          <p:cNvPr id="3" name="TextBox 2">
            <a:extLst>
              <a:ext uri="{FF2B5EF4-FFF2-40B4-BE49-F238E27FC236}">
                <a16:creationId xmlns:a16="http://schemas.microsoft.com/office/drawing/2014/main" id="{A0CD1922-1122-E36F-953C-9D76C021D724}"/>
              </a:ext>
            </a:extLst>
          </p:cNvPr>
          <p:cNvSpPr txBox="1"/>
          <p:nvPr/>
        </p:nvSpPr>
        <p:spPr>
          <a:xfrm>
            <a:off x="695325" y="6009277"/>
            <a:ext cx="10656888" cy="492443"/>
          </a:xfrm>
          <a:prstGeom prst="rect">
            <a:avLst/>
          </a:prstGeom>
          <a:solidFill>
            <a:schemeClr val="bg2">
              <a:lumMod val="95000"/>
            </a:schemeClr>
          </a:solidFill>
          <a:effectLst>
            <a:outerShdw blurRad="50800" dist="38100" dir="2700000" algn="tl" rotWithShape="0">
              <a:prstClr val="black">
                <a:alpha val="40000"/>
              </a:prstClr>
            </a:outerShdw>
          </a:effectLst>
        </p:spPr>
        <p:txBody>
          <a:bodyPr wrap="square" rtlCol="0">
            <a:spAutoFit/>
          </a:bodyPr>
          <a:lstStyle/>
          <a:p>
            <a:r>
              <a:rPr lang="en-ZA" sz="1300" dirty="0">
                <a:solidFill>
                  <a:srgbClr val="043673"/>
                </a:solidFill>
              </a:rPr>
              <a:t>Adapted from </a:t>
            </a:r>
            <a:r>
              <a:rPr lang="en-ZA" sz="1300" b="0" i="0" dirty="0">
                <a:solidFill>
                  <a:srgbClr val="043673"/>
                </a:solidFill>
                <a:effectLst/>
                <a:latin typeface="BlinkMacSystemFont"/>
              </a:rPr>
              <a:t>Marais BJ, </a:t>
            </a:r>
            <a:r>
              <a:rPr lang="en-ZA" sz="1300" b="0" i="0" dirty="0" err="1">
                <a:solidFill>
                  <a:srgbClr val="043673"/>
                </a:solidFill>
                <a:effectLst/>
                <a:latin typeface="BlinkMacSystemFont"/>
              </a:rPr>
              <a:t>Gie</a:t>
            </a:r>
            <a:r>
              <a:rPr lang="en-ZA" sz="1300" b="0" i="0" dirty="0">
                <a:solidFill>
                  <a:srgbClr val="043673"/>
                </a:solidFill>
                <a:effectLst/>
                <a:latin typeface="BlinkMacSystemFont"/>
              </a:rPr>
              <a:t> RP, Schaaf HS, </a:t>
            </a:r>
            <a:r>
              <a:rPr lang="en-ZA" sz="1300" b="0" i="0" dirty="0" err="1">
                <a:solidFill>
                  <a:srgbClr val="043673"/>
                </a:solidFill>
                <a:effectLst/>
                <a:latin typeface="BlinkMacSystemFont"/>
              </a:rPr>
              <a:t>Hesseling</a:t>
            </a:r>
            <a:r>
              <a:rPr lang="en-ZA" sz="1300" b="0" i="0" dirty="0">
                <a:solidFill>
                  <a:srgbClr val="043673"/>
                </a:solidFill>
                <a:effectLst/>
                <a:latin typeface="BlinkMacSystemFont"/>
              </a:rPr>
              <a:t> AC, </a:t>
            </a:r>
            <a:r>
              <a:rPr lang="en-ZA" sz="1300" b="0" i="0" dirty="0" err="1">
                <a:solidFill>
                  <a:srgbClr val="043673"/>
                </a:solidFill>
                <a:effectLst/>
                <a:latin typeface="BlinkMacSystemFont"/>
              </a:rPr>
              <a:t>Obihara</a:t>
            </a:r>
            <a:r>
              <a:rPr lang="en-ZA" sz="1300" b="0" i="0" dirty="0">
                <a:solidFill>
                  <a:srgbClr val="043673"/>
                </a:solidFill>
                <a:effectLst/>
                <a:latin typeface="BlinkMacSystemFont"/>
              </a:rPr>
              <a:t> CC, Starke JJ, </a:t>
            </a:r>
            <a:r>
              <a:rPr lang="en-ZA" sz="1300" b="0" i="0" dirty="0" err="1">
                <a:solidFill>
                  <a:srgbClr val="043673"/>
                </a:solidFill>
                <a:effectLst/>
                <a:latin typeface="BlinkMacSystemFont"/>
              </a:rPr>
              <a:t>Enarson</a:t>
            </a:r>
            <a:r>
              <a:rPr lang="en-ZA" sz="1300" b="0" i="0" dirty="0">
                <a:solidFill>
                  <a:srgbClr val="043673"/>
                </a:solidFill>
                <a:effectLst/>
                <a:latin typeface="BlinkMacSystemFont"/>
              </a:rPr>
              <a:t> DA, Donald PR, Beyers N. The natural history of childhood intra-thoracic tuberculosis: a critical review of literature from the pre-chemotherapy era. Int J </a:t>
            </a:r>
            <a:r>
              <a:rPr lang="en-ZA" sz="1300" b="0" i="0" dirty="0" err="1">
                <a:solidFill>
                  <a:srgbClr val="043673"/>
                </a:solidFill>
                <a:effectLst/>
                <a:latin typeface="BlinkMacSystemFont"/>
              </a:rPr>
              <a:t>Tuberc</a:t>
            </a:r>
            <a:r>
              <a:rPr lang="en-ZA" sz="1300" b="0" i="0" dirty="0">
                <a:solidFill>
                  <a:srgbClr val="043673"/>
                </a:solidFill>
                <a:effectLst/>
                <a:latin typeface="BlinkMacSystemFont"/>
              </a:rPr>
              <a:t> Lung Dis. 2004 Apr;8(4):392-402. PMID: 15141729</a:t>
            </a:r>
            <a:endParaRPr lang="en-ZA" sz="1300" dirty="0">
              <a:solidFill>
                <a:srgbClr val="043673"/>
              </a:solidFill>
            </a:endParaRPr>
          </a:p>
        </p:txBody>
      </p:sp>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F76F1C54-F58B-491D-BC89-4E493BBCF17A}"/>
                  </a:ext>
                </a:extLst>
              </p14:cNvPr>
              <p14:cNvContentPartPr/>
              <p14:nvPr/>
            </p14:nvContentPartPr>
            <p14:xfrm>
              <a:off x="8475885" y="1693681"/>
              <a:ext cx="1787052" cy="360"/>
            </p14:xfrm>
          </p:contentPart>
        </mc:Choice>
        <mc:Fallback xmlns="">
          <p:pic>
            <p:nvPicPr>
              <p:cNvPr id="9" name="Ink 8">
                <a:extLst>
                  <a:ext uri="{FF2B5EF4-FFF2-40B4-BE49-F238E27FC236}">
                    <a16:creationId xmlns:a16="http://schemas.microsoft.com/office/drawing/2014/main" id="{F76F1C54-F58B-491D-BC89-4E493BBCF17A}"/>
                  </a:ext>
                </a:extLst>
              </p:cNvPr>
              <p:cNvPicPr/>
              <p:nvPr/>
            </p:nvPicPr>
            <p:blipFill>
              <a:blip r:embed="rId5"/>
              <a:stretch>
                <a:fillRect/>
              </a:stretch>
            </p:blipFill>
            <p:spPr>
              <a:xfrm>
                <a:off x="8385903" y="1513681"/>
                <a:ext cx="1966657" cy="360000"/>
              </a:xfrm>
              <a:prstGeom prst="rect">
                <a:avLst/>
              </a:prstGeom>
            </p:spPr>
          </p:pic>
        </mc:Fallback>
      </mc:AlternateContent>
      <p:grpSp>
        <p:nvGrpSpPr>
          <p:cNvPr id="17" name="Group 16">
            <a:extLst>
              <a:ext uri="{FF2B5EF4-FFF2-40B4-BE49-F238E27FC236}">
                <a16:creationId xmlns:a16="http://schemas.microsoft.com/office/drawing/2014/main" id="{46190B78-BA4D-B4D2-3410-5ACB89A9B259}"/>
              </a:ext>
            </a:extLst>
          </p:cNvPr>
          <p:cNvGrpSpPr/>
          <p:nvPr/>
        </p:nvGrpSpPr>
        <p:grpSpPr>
          <a:xfrm>
            <a:off x="3561347" y="2743200"/>
            <a:ext cx="2662989" cy="2514600"/>
            <a:chOff x="3561347" y="2743200"/>
            <a:chExt cx="2662989" cy="2514600"/>
          </a:xfrm>
        </p:grpSpPr>
        <p:cxnSp>
          <p:nvCxnSpPr>
            <p:cNvPr id="12" name="Straight Arrow Connector 11">
              <a:extLst>
                <a:ext uri="{FF2B5EF4-FFF2-40B4-BE49-F238E27FC236}">
                  <a16:creationId xmlns:a16="http://schemas.microsoft.com/office/drawing/2014/main" id="{56B290C9-EB4A-ED3C-F3E4-5BAF52F7BF1C}"/>
                </a:ext>
              </a:extLst>
            </p:cNvPr>
            <p:cNvCxnSpPr/>
            <p:nvPr/>
          </p:nvCxnSpPr>
          <p:spPr>
            <a:xfrm flipV="1">
              <a:off x="3561347" y="2743200"/>
              <a:ext cx="0" cy="251460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0261EDE-87C1-6DEC-4C21-907F329B6FAE}"/>
                </a:ext>
              </a:extLst>
            </p:cNvPr>
            <p:cNvCxnSpPr>
              <a:cxnSpLocks/>
            </p:cNvCxnSpPr>
            <p:nvPr/>
          </p:nvCxnSpPr>
          <p:spPr>
            <a:xfrm flipV="1">
              <a:off x="4868778" y="3645568"/>
              <a:ext cx="0" cy="1612232"/>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D8B2D0A-1246-352C-9881-0C90B15C67B2}"/>
                </a:ext>
              </a:extLst>
            </p:cNvPr>
            <p:cNvCxnSpPr>
              <a:cxnSpLocks/>
            </p:cNvCxnSpPr>
            <p:nvPr/>
          </p:nvCxnSpPr>
          <p:spPr>
            <a:xfrm flipV="1">
              <a:off x="6224336" y="4487779"/>
              <a:ext cx="0" cy="77002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3716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50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50337-7F00-6DD3-6288-9D38270854F6}"/>
              </a:ext>
            </a:extLst>
          </p:cNvPr>
          <p:cNvSpPr>
            <a:spLocks noGrp="1"/>
          </p:cNvSpPr>
          <p:nvPr>
            <p:ph type="title"/>
          </p:nvPr>
        </p:nvSpPr>
        <p:spPr>
          <a:xfrm>
            <a:off x="695325" y="188913"/>
            <a:ext cx="10656888" cy="1116012"/>
          </a:xfrm>
        </p:spPr>
        <p:txBody>
          <a:bodyPr>
            <a:noAutofit/>
          </a:bodyPr>
          <a:lstStyle/>
          <a:p>
            <a:r>
              <a:rPr lang="en-US" sz="3200" dirty="0"/>
              <a:t>The risk of TB disease and severe TB disease is high among children living with HIV, especially those not on ART</a:t>
            </a:r>
            <a:endParaRPr lang="en-ZA" sz="3200" dirty="0"/>
          </a:p>
        </p:txBody>
      </p:sp>
      <p:pic>
        <p:nvPicPr>
          <p:cNvPr id="4" name="Content Placeholder 1">
            <a:extLst>
              <a:ext uri="{FF2B5EF4-FFF2-40B4-BE49-F238E27FC236}">
                <a16:creationId xmlns:a16="http://schemas.microsoft.com/office/drawing/2014/main" id="{2EDA0B3E-0114-2B45-DFE0-6BDB7F780936}"/>
              </a:ext>
            </a:extLst>
          </p:cNvPr>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b="15576"/>
          <a:stretch/>
        </p:blipFill>
        <p:spPr>
          <a:xfrm>
            <a:off x="3347078" y="1508715"/>
            <a:ext cx="7421161" cy="4368210"/>
          </a:xfrm>
          <a:ln>
            <a:noFill/>
            <a:miter lim="800000"/>
            <a:headEnd/>
            <a:tailEnd/>
          </a:ln>
        </p:spPr>
      </p:pic>
      <p:sp>
        <p:nvSpPr>
          <p:cNvPr id="5" name="TextBox 4">
            <a:extLst>
              <a:ext uri="{FF2B5EF4-FFF2-40B4-BE49-F238E27FC236}">
                <a16:creationId xmlns:a16="http://schemas.microsoft.com/office/drawing/2014/main" id="{835EF681-8AEC-4313-4093-A7CED72484E2}"/>
              </a:ext>
            </a:extLst>
          </p:cNvPr>
          <p:cNvSpPr txBox="1"/>
          <p:nvPr/>
        </p:nvSpPr>
        <p:spPr>
          <a:xfrm>
            <a:off x="695325" y="5947401"/>
            <a:ext cx="10656888" cy="692497"/>
          </a:xfrm>
          <a:prstGeom prst="rect">
            <a:avLst/>
          </a:prstGeom>
          <a:solidFill>
            <a:schemeClr val="bg2">
              <a:lumMod val="95000"/>
            </a:schemeClr>
          </a:solidFill>
          <a:effectLst>
            <a:outerShdw blurRad="50800" dist="38100" dir="2700000" algn="tl" rotWithShape="0">
              <a:prstClr val="black">
                <a:alpha val="40000"/>
              </a:prstClr>
            </a:outerShdw>
          </a:effectLst>
        </p:spPr>
        <p:txBody>
          <a:bodyPr wrap="square" rtlCol="0">
            <a:spAutoFit/>
          </a:bodyPr>
          <a:lstStyle/>
          <a:p>
            <a:r>
              <a:rPr lang="en-ZA" sz="1300" dirty="0" err="1">
                <a:solidFill>
                  <a:srgbClr val="043673"/>
                </a:solidFill>
              </a:rPr>
              <a:t>Hesseling</a:t>
            </a:r>
            <a:r>
              <a:rPr lang="en-ZA" sz="1300" dirty="0">
                <a:solidFill>
                  <a:srgbClr val="043673"/>
                </a:solidFill>
              </a:rPr>
              <a:t> AC, Cotton MF, Jennings T, Whitelaw A, Johnson LF, </a:t>
            </a:r>
            <a:r>
              <a:rPr lang="en-ZA" sz="1300" dirty="0" err="1">
                <a:solidFill>
                  <a:srgbClr val="043673"/>
                </a:solidFill>
              </a:rPr>
              <a:t>Eley</a:t>
            </a:r>
            <a:r>
              <a:rPr lang="en-ZA" sz="1300" dirty="0">
                <a:solidFill>
                  <a:srgbClr val="043673"/>
                </a:solidFill>
              </a:rPr>
              <a:t> B, Roux P, Godfrey-</a:t>
            </a:r>
            <a:r>
              <a:rPr lang="en-ZA" sz="1300" dirty="0" err="1">
                <a:solidFill>
                  <a:srgbClr val="043673"/>
                </a:solidFill>
              </a:rPr>
              <a:t>Faussett</a:t>
            </a:r>
            <a:r>
              <a:rPr lang="en-ZA" sz="1300" dirty="0">
                <a:solidFill>
                  <a:srgbClr val="043673"/>
                </a:solidFill>
              </a:rPr>
              <a:t> P, Schaaf HS. High incidence of tuberculosis among HIV-infected infants: evidence from a South African population-based study highlights the need for improved tuberculosis control strategies. Clin Infect Dis. 2009 Jan 1;48(1):108-14. </a:t>
            </a:r>
            <a:r>
              <a:rPr lang="en-ZA" sz="1300" dirty="0" err="1">
                <a:solidFill>
                  <a:srgbClr val="043673"/>
                </a:solidFill>
              </a:rPr>
              <a:t>doi</a:t>
            </a:r>
            <a:r>
              <a:rPr lang="en-ZA" sz="1300" dirty="0">
                <a:solidFill>
                  <a:srgbClr val="043673"/>
                </a:solidFill>
              </a:rPr>
              <a:t>: 10.1086/595012. PMID: 19049436.</a:t>
            </a:r>
          </a:p>
        </p:txBody>
      </p:sp>
      <p:sp>
        <p:nvSpPr>
          <p:cNvPr id="10" name="TextBox 9">
            <a:extLst>
              <a:ext uri="{FF2B5EF4-FFF2-40B4-BE49-F238E27FC236}">
                <a16:creationId xmlns:a16="http://schemas.microsoft.com/office/drawing/2014/main" id="{F7897D90-2010-F654-D7C9-3415D0F9666B}"/>
              </a:ext>
            </a:extLst>
          </p:cNvPr>
          <p:cNvSpPr txBox="1"/>
          <p:nvPr/>
        </p:nvSpPr>
        <p:spPr>
          <a:xfrm>
            <a:off x="1480457" y="3149600"/>
            <a:ext cx="2322286" cy="461665"/>
          </a:xfrm>
          <a:prstGeom prst="rect">
            <a:avLst/>
          </a:prstGeom>
          <a:noFill/>
        </p:spPr>
        <p:txBody>
          <a:bodyPr wrap="square" rtlCol="0">
            <a:spAutoFit/>
          </a:bodyPr>
          <a:lstStyle/>
          <a:p>
            <a:r>
              <a:rPr lang="en-ZA" sz="2400" dirty="0"/>
              <a:t>HIV-positive</a:t>
            </a:r>
          </a:p>
        </p:txBody>
      </p:sp>
      <p:sp>
        <p:nvSpPr>
          <p:cNvPr id="11" name="TextBox 10">
            <a:extLst>
              <a:ext uri="{FF2B5EF4-FFF2-40B4-BE49-F238E27FC236}">
                <a16:creationId xmlns:a16="http://schemas.microsoft.com/office/drawing/2014/main" id="{8B0052E9-E644-642C-437F-115FFF792972}"/>
              </a:ext>
            </a:extLst>
          </p:cNvPr>
          <p:cNvSpPr txBox="1"/>
          <p:nvPr/>
        </p:nvSpPr>
        <p:spPr>
          <a:xfrm>
            <a:off x="1480457" y="3801285"/>
            <a:ext cx="2322286" cy="461665"/>
          </a:xfrm>
          <a:prstGeom prst="rect">
            <a:avLst/>
          </a:prstGeom>
          <a:noFill/>
        </p:spPr>
        <p:txBody>
          <a:bodyPr wrap="square" rtlCol="0">
            <a:spAutoFit/>
          </a:bodyPr>
          <a:lstStyle/>
          <a:p>
            <a:r>
              <a:rPr lang="en-ZA" sz="2400" dirty="0"/>
              <a:t>HIV-negative</a:t>
            </a:r>
          </a:p>
        </p:txBody>
      </p:sp>
      <p:sp>
        <p:nvSpPr>
          <p:cNvPr id="12" name="Rectangle 11">
            <a:extLst>
              <a:ext uri="{FF2B5EF4-FFF2-40B4-BE49-F238E27FC236}">
                <a16:creationId xmlns:a16="http://schemas.microsoft.com/office/drawing/2014/main" id="{B7FC941B-3334-75D1-9790-5AF02E2C7B8B}"/>
              </a:ext>
            </a:extLst>
          </p:cNvPr>
          <p:cNvSpPr/>
          <p:nvPr/>
        </p:nvSpPr>
        <p:spPr>
          <a:xfrm>
            <a:off x="870857" y="3149600"/>
            <a:ext cx="606879" cy="553337"/>
          </a:xfrm>
          <a:prstGeom prst="rect">
            <a:avLst/>
          </a:prstGeom>
          <a:solidFill>
            <a:srgbClr val="E5736C"/>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 name="Rectangle 12">
            <a:extLst>
              <a:ext uri="{FF2B5EF4-FFF2-40B4-BE49-F238E27FC236}">
                <a16:creationId xmlns:a16="http://schemas.microsoft.com/office/drawing/2014/main" id="{1C776B78-702C-7389-7698-EABFA927FFBA}"/>
              </a:ext>
            </a:extLst>
          </p:cNvPr>
          <p:cNvSpPr/>
          <p:nvPr/>
        </p:nvSpPr>
        <p:spPr>
          <a:xfrm>
            <a:off x="870857" y="3813172"/>
            <a:ext cx="606879" cy="553337"/>
          </a:xfrm>
          <a:prstGeom prst="rect">
            <a:avLst/>
          </a:prstGeom>
          <a:solidFill>
            <a:srgbClr val="78B1E7"/>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Rectangle 13">
            <a:extLst>
              <a:ext uri="{FF2B5EF4-FFF2-40B4-BE49-F238E27FC236}">
                <a16:creationId xmlns:a16="http://schemas.microsoft.com/office/drawing/2014/main" id="{8D870FC7-0590-ECDF-7FF8-20E00071D826}"/>
              </a:ext>
            </a:extLst>
          </p:cNvPr>
          <p:cNvSpPr/>
          <p:nvPr/>
        </p:nvSpPr>
        <p:spPr>
          <a:xfrm>
            <a:off x="3347078" y="4886593"/>
            <a:ext cx="1756228" cy="94199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TextBox 14">
            <a:extLst>
              <a:ext uri="{FF2B5EF4-FFF2-40B4-BE49-F238E27FC236}">
                <a16:creationId xmlns:a16="http://schemas.microsoft.com/office/drawing/2014/main" id="{5233784F-B104-4C9C-65A0-E1155E2DE8D9}"/>
              </a:ext>
            </a:extLst>
          </p:cNvPr>
          <p:cNvSpPr txBox="1"/>
          <p:nvPr/>
        </p:nvSpPr>
        <p:spPr>
          <a:xfrm>
            <a:off x="6380616" y="5349285"/>
            <a:ext cx="2322286" cy="461665"/>
          </a:xfrm>
          <a:prstGeom prst="rect">
            <a:avLst/>
          </a:prstGeom>
          <a:solidFill>
            <a:schemeClr val="bg2"/>
          </a:solidFill>
        </p:spPr>
        <p:txBody>
          <a:bodyPr wrap="square" rtlCol="0">
            <a:spAutoFit/>
          </a:bodyPr>
          <a:lstStyle/>
          <a:p>
            <a:pPr algn="ctr"/>
            <a:r>
              <a:rPr lang="en-ZA" sz="2400" b="1" dirty="0"/>
              <a:t>Cases/100 000</a:t>
            </a:r>
          </a:p>
        </p:txBody>
      </p:sp>
      <mc:AlternateContent xmlns:mc="http://schemas.openxmlformats.org/markup-compatibility/2006" xmlns:p14="http://schemas.microsoft.com/office/powerpoint/2010/main">
        <mc:Choice Requires="p14">
          <p:contentPart p14:bwMode="auto" r:id="rId4">
            <p14:nvContentPartPr>
              <p14:cNvPr id="16" name="Ink 15">
                <a:extLst>
                  <a:ext uri="{FF2B5EF4-FFF2-40B4-BE49-F238E27FC236}">
                    <a16:creationId xmlns:a16="http://schemas.microsoft.com/office/drawing/2014/main" id="{A2C20C25-78C0-A1E7-1828-B7FAA4B7B377}"/>
                  </a:ext>
                </a:extLst>
              </p14:cNvPr>
              <p14:cNvContentPartPr/>
              <p14:nvPr/>
            </p14:nvContentPartPr>
            <p14:xfrm>
              <a:off x="4177496" y="973739"/>
              <a:ext cx="430760" cy="360"/>
            </p14:xfrm>
          </p:contentPart>
        </mc:Choice>
        <mc:Fallback xmlns="">
          <p:pic>
            <p:nvPicPr>
              <p:cNvPr id="16" name="Ink 15">
                <a:extLst>
                  <a:ext uri="{FF2B5EF4-FFF2-40B4-BE49-F238E27FC236}">
                    <a16:creationId xmlns:a16="http://schemas.microsoft.com/office/drawing/2014/main" id="{A2C20C25-78C0-A1E7-1828-B7FAA4B7B377}"/>
                  </a:ext>
                </a:extLst>
              </p:cNvPr>
              <p:cNvPicPr/>
              <p:nvPr/>
            </p:nvPicPr>
            <p:blipFill>
              <a:blip r:embed="rId5"/>
              <a:stretch>
                <a:fillRect/>
              </a:stretch>
            </p:blipFill>
            <p:spPr>
              <a:xfrm>
                <a:off x="4047224" y="713459"/>
                <a:ext cx="690943" cy="5205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7" name="Ink 16">
                <a:extLst>
                  <a:ext uri="{FF2B5EF4-FFF2-40B4-BE49-F238E27FC236}">
                    <a16:creationId xmlns:a16="http://schemas.microsoft.com/office/drawing/2014/main" id="{A0BA133A-B296-D7B4-B020-9BDE8079B9B7}"/>
                  </a:ext>
                </a:extLst>
              </p14:cNvPr>
              <p14:cNvContentPartPr/>
              <p14:nvPr/>
            </p14:nvContentPartPr>
            <p14:xfrm>
              <a:off x="7645432" y="974099"/>
              <a:ext cx="1585654" cy="360"/>
            </p14:xfrm>
          </p:contentPart>
        </mc:Choice>
        <mc:Fallback xmlns="">
          <p:pic>
            <p:nvPicPr>
              <p:cNvPr id="17" name="Ink 16">
                <a:extLst>
                  <a:ext uri="{FF2B5EF4-FFF2-40B4-BE49-F238E27FC236}">
                    <a16:creationId xmlns:a16="http://schemas.microsoft.com/office/drawing/2014/main" id="{A0BA133A-B296-D7B4-B020-9BDE8079B9B7}"/>
                  </a:ext>
                </a:extLst>
              </p:cNvPr>
              <p:cNvPicPr/>
              <p:nvPr/>
            </p:nvPicPr>
            <p:blipFill>
              <a:blip r:embed="rId7"/>
              <a:stretch>
                <a:fillRect/>
              </a:stretch>
            </p:blipFill>
            <p:spPr>
              <a:xfrm>
                <a:off x="7515124" y="713819"/>
                <a:ext cx="1845550" cy="520560"/>
              </a:xfrm>
              <a:prstGeom prst="rect">
                <a:avLst/>
              </a:prstGeom>
            </p:spPr>
          </p:pic>
        </mc:Fallback>
      </mc:AlternateContent>
    </p:spTree>
    <p:extLst>
      <p:ext uri="{BB962C8B-B14F-4D97-AF65-F5344CB8AC3E}">
        <p14:creationId xmlns:p14="http://schemas.microsoft.com/office/powerpoint/2010/main" val="31383232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50A5D6-CAB7-7D0C-F799-C96A8D4F6764}"/>
              </a:ext>
            </a:extLst>
          </p:cNvPr>
          <p:cNvSpPr/>
          <p:nvPr/>
        </p:nvSpPr>
        <p:spPr>
          <a:xfrm>
            <a:off x="8824686" y="333829"/>
            <a:ext cx="2527527" cy="2452914"/>
          </a:xfrm>
          <a:prstGeom prst="rect">
            <a:avLst/>
          </a:prstGeom>
          <a:solidFill>
            <a:schemeClr val="bg2">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A7B258E4-38B1-A248-0902-1E44C049F9A8}"/>
              </a:ext>
            </a:extLst>
          </p:cNvPr>
          <p:cNvSpPr>
            <a:spLocks noGrp="1"/>
          </p:cNvSpPr>
          <p:nvPr>
            <p:ph type="title"/>
          </p:nvPr>
        </p:nvSpPr>
        <p:spPr/>
        <p:txBody>
          <a:bodyPr/>
          <a:lstStyle/>
          <a:p>
            <a:r>
              <a:rPr lang="en-ZA" dirty="0"/>
              <a:t>TB-associated risks for adolescents</a:t>
            </a:r>
          </a:p>
        </p:txBody>
      </p:sp>
      <p:sp>
        <p:nvSpPr>
          <p:cNvPr id="3" name="Text Placeholder 2">
            <a:extLst>
              <a:ext uri="{FF2B5EF4-FFF2-40B4-BE49-F238E27FC236}">
                <a16:creationId xmlns:a16="http://schemas.microsoft.com/office/drawing/2014/main" id="{8A5850F9-B5B9-322D-1590-A9BABFA8A896}"/>
              </a:ext>
            </a:extLst>
          </p:cNvPr>
          <p:cNvSpPr>
            <a:spLocks noGrp="1"/>
          </p:cNvSpPr>
          <p:nvPr>
            <p:ph type="body" sz="quarter" idx="10"/>
          </p:nvPr>
        </p:nvSpPr>
        <p:spPr>
          <a:xfrm>
            <a:off x="695325" y="1612447"/>
            <a:ext cx="7998732" cy="4500562"/>
          </a:xfrm>
        </p:spPr>
        <p:txBody>
          <a:bodyPr/>
          <a:lstStyle/>
          <a:p>
            <a:r>
              <a:rPr lang="en-US" dirty="0"/>
              <a:t>Exposure to TB common due to more frequent and wider social contacts than other ages.</a:t>
            </a:r>
            <a:endParaRPr lang="en-ZA" dirty="0"/>
          </a:p>
        </p:txBody>
      </p:sp>
      <p:sp>
        <p:nvSpPr>
          <p:cNvPr id="5" name="Graphic 7" descr="Social network outline">
            <a:extLst>
              <a:ext uri="{FF2B5EF4-FFF2-40B4-BE49-F238E27FC236}">
                <a16:creationId xmlns:a16="http://schemas.microsoft.com/office/drawing/2014/main" id="{1E1EC2BC-5979-9E04-F092-17B8117441E5}"/>
              </a:ext>
            </a:extLst>
          </p:cNvPr>
          <p:cNvSpPr/>
          <p:nvPr/>
        </p:nvSpPr>
        <p:spPr>
          <a:xfrm>
            <a:off x="9062729" y="621167"/>
            <a:ext cx="2051441" cy="1878239"/>
          </a:xfrm>
          <a:custGeom>
            <a:avLst/>
            <a:gdLst>
              <a:gd name="connsiteX0" fmla="*/ 2081903 w 2353934"/>
              <a:gd name="connsiteY0" fmla="*/ 1145398 h 2236082"/>
              <a:gd name="connsiteX1" fmla="*/ 2353934 w 2353934"/>
              <a:gd name="connsiteY1" fmla="*/ 874146 h 2236082"/>
              <a:gd name="connsiteX2" fmla="*/ 2082681 w 2353934"/>
              <a:gd name="connsiteY2" fmla="*/ 602115 h 2236082"/>
              <a:gd name="connsiteX3" fmla="*/ 1810651 w 2353934"/>
              <a:gd name="connsiteY3" fmla="*/ 873368 h 2236082"/>
              <a:gd name="connsiteX4" fmla="*/ 1822317 w 2353934"/>
              <a:gd name="connsiteY4" fmla="*/ 952510 h 2236082"/>
              <a:gd name="connsiteX5" fmla="*/ 1514901 w 2353934"/>
              <a:gd name="connsiteY5" fmla="*/ 1083493 h 2236082"/>
              <a:gd name="connsiteX6" fmla="*/ 1207876 w 2353934"/>
              <a:gd name="connsiteY6" fmla="*/ 875686 h 2236082"/>
              <a:gd name="connsiteX7" fmla="*/ 1207876 w 2353934"/>
              <a:gd name="connsiteY7" fmla="*/ 540843 h 2236082"/>
              <a:gd name="connsiteX8" fmla="*/ 1447309 w 2353934"/>
              <a:gd name="connsiteY8" fmla="*/ 241133 h 2236082"/>
              <a:gd name="connsiteX9" fmla="*/ 1147599 w 2353934"/>
              <a:gd name="connsiteY9" fmla="*/ 1704 h 2236082"/>
              <a:gd name="connsiteX10" fmla="*/ 908166 w 2353934"/>
              <a:gd name="connsiteY10" fmla="*/ 301411 h 2236082"/>
              <a:gd name="connsiteX11" fmla="*/ 1147599 w 2353934"/>
              <a:gd name="connsiteY11" fmla="*/ 540843 h 2236082"/>
              <a:gd name="connsiteX12" fmla="*/ 1147599 w 2353934"/>
              <a:gd name="connsiteY12" fmla="*/ 875686 h 2236082"/>
              <a:gd name="connsiteX13" fmla="*/ 840725 w 2353934"/>
              <a:gd name="connsiteY13" fmla="*/ 1083493 h 2236082"/>
              <a:gd name="connsiteX14" fmla="*/ 533158 w 2353934"/>
              <a:gd name="connsiteY14" fmla="*/ 952510 h 2236082"/>
              <a:gd name="connsiteX15" fmla="*/ 352159 w 2353934"/>
              <a:gd name="connsiteY15" fmla="*/ 612311 h 2236082"/>
              <a:gd name="connsiteX16" fmla="*/ 11958 w 2353934"/>
              <a:gd name="connsiteY16" fmla="*/ 793310 h 2236082"/>
              <a:gd name="connsiteX17" fmla="*/ 192959 w 2353934"/>
              <a:gd name="connsiteY17" fmla="*/ 1133509 h 2236082"/>
              <a:gd name="connsiteX18" fmla="*/ 509288 w 2353934"/>
              <a:gd name="connsiteY18" fmla="*/ 1007845 h 2236082"/>
              <a:gd name="connsiteX19" fmla="*/ 817879 w 2353934"/>
              <a:gd name="connsiteY19" fmla="*/ 1139371 h 2236082"/>
              <a:gd name="connsiteX20" fmla="*/ 884185 w 2353934"/>
              <a:gd name="connsiteY20" fmla="*/ 1486721 h 2236082"/>
              <a:gd name="connsiteX21" fmla="*/ 636293 w 2353934"/>
              <a:gd name="connsiteY21" fmla="*/ 1734613 h 2236082"/>
              <a:gd name="connsiteX22" fmla="*/ 254240 w 2353934"/>
              <a:gd name="connsiteY22" fmla="*/ 1805834 h 2236082"/>
              <a:gd name="connsiteX23" fmla="*/ 325462 w 2353934"/>
              <a:gd name="connsiteY23" fmla="*/ 2187887 h 2236082"/>
              <a:gd name="connsiteX24" fmla="*/ 707514 w 2353934"/>
              <a:gd name="connsiteY24" fmla="*/ 2116666 h 2236082"/>
              <a:gd name="connsiteX25" fmla="*/ 682074 w 2353934"/>
              <a:gd name="connsiteY25" fmla="*/ 1774065 h 2236082"/>
              <a:gd name="connsiteX26" fmla="*/ 925777 w 2353934"/>
              <a:gd name="connsiteY26" fmla="*/ 1530362 h 2236082"/>
              <a:gd name="connsiteX27" fmla="*/ 1429457 w 2353934"/>
              <a:gd name="connsiteY27" fmla="*/ 1530362 h 2236082"/>
              <a:gd name="connsiteX28" fmla="*/ 1673160 w 2353934"/>
              <a:gd name="connsiteY28" fmla="*/ 1774065 h 2236082"/>
              <a:gd name="connsiteX29" fmla="*/ 1687865 w 2353934"/>
              <a:gd name="connsiteY29" fmla="*/ 2153122 h 2236082"/>
              <a:gd name="connsiteX30" fmla="*/ 2066921 w 2353934"/>
              <a:gd name="connsiteY30" fmla="*/ 2138420 h 2236082"/>
              <a:gd name="connsiteX31" fmla="*/ 2052217 w 2353934"/>
              <a:gd name="connsiteY31" fmla="*/ 1759360 h 2236082"/>
              <a:gd name="connsiteX32" fmla="*/ 1718941 w 2353934"/>
              <a:gd name="connsiteY32" fmla="*/ 1734613 h 2236082"/>
              <a:gd name="connsiteX33" fmla="*/ 1471049 w 2353934"/>
              <a:gd name="connsiteY33" fmla="*/ 1486721 h 2236082"/>
              <a:gd name="connsiteX34" fmla="*/ 1537595 w 2353934"/>
              <a:gd name="connsiteY34" fmla="*/ 1139371 h 2236082"/>
              <a:gd name="connsiteX35" fmla="*/ 1846187 w 2353934"/>
              <a:gd name="connsiteY35" fmla="*/ 1007935 h 2236082"/>
              <a:gd name="connsiteX36" fmla="*/ 2081903 w 2353934"/>
              <a:gd name="connsiteY36" fmla="*/ 1145398 h 2236082"/>
              <a:gd name="connsiteX37" fmla="*/ 153769 w 2353934"/>
              <a:gd name="connsiteY37" fmla="*/ 1047598 h 2236082"/>
              <a:gd name="connsiteX38" fmla="*/ 280157 w 2353934"/>
              <a:gd name="connsiteY38" fmla="*/ 934381 h 2236082"/>
              <a:gd name="connsiteX39" fmla="*/ 393373 w 2353934"/>
              <a:gd name="connsiteY39" fmla="*/ 1047598 h 2236082"/>
              <a:gd name="connsiteX40" fmla="*/ 153769 w 2353934"/>
              <a:gd name="connsiteY40" fmla="*/ 1047598 h 2236082"/>
              <a:gd name="connsiteX41" fmla="*/ 228363 w 2353934"/>
              <a:gd name="connsiteY41" fmla="*/ 828940 h 2236082"/>
              <a:gd name="connsiteX42" fmla="*/ 273571 w 2353934"/>
              <a:gd name="connsiteY42" fmla="*/ 783732 h 2236082"/>
              <a:gd name="connsiteX43" fmla="*/ 318780 w 2353934"/>
              <a:gd name="connsiteY43" fmla="*/ 828940 h 2236082"/>
              <a:gd name="connsiteX44" fmla="*/ 273571 w 2353934"/>
              <a:gd name="connsiteY44" fmla="*/ 874149 h 2236082"/>
              <a:gd name="connsiteX45" fmla="*/ 228363 w 2353934"/>
              <a:gd name="connsiteY45" fmla="*/ 828940 h 2236082"/>
              <a:gd name="connsiteX46" fmla="*/ 444700 w 2353934"/>
              <a:gd name="connsiteY46" fmla="*/ 997055 h 2236082"/>
              <a:gd name="connsiteX47" fmla="*/ 355851 w 2353934"/>
              <a:gd name="connsiteY47" fmla="*/ 894131 h 2236082"/>
              <a:gd name="connsiteX48" fmla="*/ 379058 w 2353934"/>
              <a:gd name="connsiteY48" fmla="*/ 828940 h 2236082"/>
              <a:gd name="connsiteX49" fmla="*/ 273571 w 2353934"/>
              <a:gd name="connsiteY49" fmla="*/ 723454 h 2236082"/>
              <a:gd name="connsiteX50" fmla="*/ 168085 w 2353934"/>
              <a:gd name="connsiteY50" fmla="*/ 828940 h 2236082"/>
              <a:gd name="connsiteX51" fmla="*/ 191292 w 2353934"/>
              <a:gd name="connsiteY51" fmla="*/ 894131 h 2236082"/>
              <a:gd name="connsiteX52" fmla="*/ 102443 w 2353934"/>
              <a:gd name="connsiteY52" fmla="*/ 997055 h 2236082"/>
              <a:gd name="connsiteX53" fmla="*/ 150186 w 2353934"/>
              <a:gd name="connsiteY53" fmla="*/ 702541 h 2236082"/>
              <a:gd name="connsiteX54" fmla="*/ 444700 w 2353934"/>
              <a:gd name="connsiteY54" fmla="*/ 750281 h 2236082"/>
              <a:gd name="connsiteX55" fmla="*/ 444700 w 2353934"/>
              <a:gd name="connsiteY55" fmla="*/ 997055 h 2236082"/>
              <a:gd name="connsiteX56" fmla="*/ 1132529 w 2353934"/>
              <a:gd name="connsiteY56" fmla="*/ 226163 h 2236082"/>
              <a:gd name="connsiteX57" fmla="*/ 1177737 w 2353934"/>
              <a:gd name="connsiteY57" fmla="*/ 180955 h 2236082"/>
              <a:gd name="connsiteX58" fmla="*/ 1222946 w 2353934"/>
              <a:gd name="connsiteY58" fmla="*/ 226163 h 2236082"/>
              <a:gd name="connsiteX59" fmla="*/ 1177737 w 2353934"/>
              <a:gd name="connsiteY59" fmla="*/ 271371 h 2236082"/>
              <a:gd name="connsiteX60" fmla="*/ 1132529 w 2353934"/>
              <a:gd name="connsiteY60" fmla="*/ 226163 h 2236082"/>
              <a:gd name="connsiteX61" fmla="*/ 1177737 w 2353934"/>
              <a:gd name="connsiteY61" fmla="*/ 331649 h 2236082"/>
              <a:gd name="connsiteX62" fmla="*/ 1297539 w 2353934"/>
              <a:gd name="connsiteY62" fmla="*/ 444821 h 2236082"/>
              <a:gd name="connsiteX63" fmla="*/ 1057936 w 2353934"/>
              <a:gd name="connsiteY63" fmla="*/ 444821 h 2236082"/>
              <a:gd name="connsiteX64" fmla="*/ 1177737 w 2353934"/>
              <a:gd name="connsiteY64" fmla="*/ 331649 h 2236082"/>
              <a:gd name="connsiteX65" fmla="*/ 966765 w 2353934"/>
              <a:gd name="connsiteY65" fmla="*/ 271371 h 2236082"/>
              <a:gd name="connsiteX66" fmla="*/ 1177258 w 2353934"/>
              <a:gd name="connsiteY66" fmla="*/ 59920 h 2236082"/>
              <a:gd name="connsiteX67" fmla="*/ 1388710 w 2353934"/>
              <a:gd name="connsiteY67" fmla="*/ 270413 h 2236082"/>
              <a:gd name="connsiteX68" fmla="*/ 1348866 w 2353934"/>
              <a:gd name="connsiteY68" fmla="*/ 394278 h 2236082"/>
              <a:gd name="connsiteX69" fmla="*/ 1260017 w 2353934"/>
              <a:gd name="connsiteY69" fmla="*/ 291353 h 2236082"/>
              <a:gd name="connsiteX70" fmla="*/ 1283223 w 2353934"/>
              <a:gd name="connsiteY70" fmla="*/ 226163 h 2236082"/>
              <a:gd name="connsiteX71" fmla="*/ 1177737 w 2353934"/>
              <a:gd name="connsiteY71" fmla="*/ 120677 h 2236082"/>
              <a:gd name="connsiteX72" fmla="*/ 1072251 w 2353934"/>
              <a:gd name="connsiteY72" fmla="*/ 226163 h 2236082"/>
              <a:gd name="connsiteX73" fmla="*/ 1095458 w 2353934"/>
              <a:gd name="connsiteY73" fmla="*/ 291353 h 2236082"/>
              <a:gd name="connsiteX74" fmla="*/ 1006609 w 2353934"/>
              <a:gd name="connsiteY74" fmla="*/ 394278 h 2236082"/>
              <a:gd name="connsiteX75" fmla="*/ 966765 w 2353934"/>
              <a:gd name="connsiteY75" fmla="*/ 271371 h 2236082"/>
              <a:gd name="connsiteX76" fmla="*/ 364742 w 2353934"/>
              <a:gd name="connsiteY76" fmla="*/ 2132597 h 2236082"/>
              <a:gd name="connsiteX77" fmla="*/ 491129 w 2353934"/>
              <a:gd name="connsiteY77" fmla="*/ 2019380 h 2236082"/>
              <a:gd name="connsiteX78" fmla="*/ 604346 w 2353934"/>
              <a:gd name="connsiteY78" fmla="*/ 2132597 h 2236082"/>
              <a:gd name="connsiteX79" fmla="*/ 364742 w 2353934"/>
              <a:gd name="connsiteY79" fmla="*/ 2132597 h 2236082"/>
              <a:gd name="connsiteX80" fmla="*/ 439335 w 2353934"/>
              <a:gd name="connsiteY80" fmla="*/ 1913940 h 2236082"/>
              <a:gd name="connsiteX81" fmla="*/ 484544 w 2353934"/>
              <a:gd name="connsiteY81" fmla="*/ 1868731 h 2236082"/>
              <a:gd name="connsiteX82" fmla="*/ 529752 w 2353934"/>
              <a:gd name="connsiteY82" fmla="*/ 1913940 h 2236082"/>
              <a:gd name="connsiteX83" fmla="*/ 484544 w 2353934"/>
              <a:gd name="connsiteY83" fmla="*/ 1959148 h 2236082"/>
              <a:gd name="connsiteX84" fmla="*/ 439335 w 2353934"/>
              <a:gd name="connsiteY84" fmla="*/ 1913940 h 2236082"/>
              <a:gd name="connsiteX85" fmla="*/ 655672 w 2353934"/>
              <a:gd name="connsiteY85" fmla="*/ 2082054 h 2236082"/>
              <a:gd name="connsiteX86" fmla="*/ 566823 w 2353934"/>
              <a:gd name="connsiteY86" fmla="*/ 1979130 h 2236082"/>
              <a:gd name="connsiteX87" fmla="*/ 590030 w 2353934"/>
              <a:gd name="connsiteY87" fmla="*/ 1913940 h 2236082"/>
              <a:gd name="connsiteX88" fmla="*/ 484544 w 2353934"/>
              <a:gd name="connsiteY88" fmla="*/ 1808454 h 2236082"/>
              <a:gd name="connsiteX89" fmla="*/ 379058 w 2353934"/>
              <a:gd name="connsiteY89" fmla="*/ 1913940 h 2236082"/>
              <a:gd name="connsiteX90" fmla="*/ 402264 w 2353934"/>
              <a:gd name="connsiteY90" fmla="*/ 1979130 h 2236082"/>
              <a:gd name="connsiteX91" fmla="*/ 313415 w 2353934"/>
              <a:gd name="connsiteY91" fmla="*/ 2082054 h 2236082"/>
              <a:gd name="connsiteX92" fmla="*/ 361158 w 2353934"/>
              <a:gd name="connsiteY92" fmla="*/ 1787540 h 2236082"/>
              <a:gd name="connsiteX93" fmla="*/ 655672 w 2353934"/>
              <a:gd name="connsiteY93" fmla="*/ 1835280 h 2236082"/>
              <a:gd name="connsiteX94" fmla="*/ 655672 w 2353934"/>
              <a:gd name="connsiteY94" fmla="*/ 2082054 h 2236082"/>
              <a:gd name="connsiteX95" fmla="*/ 995488 w 2353934"/>
              <a:gd name="connsiteY95" fmla="*/ 1509144 h 2236082"/>
              <a:gd name="connsiteX96" fmla="*/ 1194980 w 2353934"/>
              <a:gd name="connsiteY96" fmla="*/ 1344137 h 2236082"/>
              <a:gd name="connsiteX97" fmla="*/ 1359987 w 2353934"/>
              <a:gd name="connsiteY97" fmla="*/ 1509144 h 2236082"/>
              <a:gd name="connsiteX98" fmla="*/ 995488 w 2353934"/>
              <a:gd name="connsiteY98" fmla="*/ 1509144 h 2236082"/>
              <a:gd name="connsiteX99" fmla="*/ 1093921 w 2353934"/>
              <a:gd name="connsiteY99" fmla="*/ 1199076 h 2236082"/>
              <a:gd name="connsiteX100" fmla="*/ 1177768 w 2353934"/>
              <a:gd name="connsiteY100" fmla="*/ 1115290 h 2236082"/>
              <a:gd name="connsiteX101" fmla="*/ 1261554 w 2353934"/>
              <a:gd name="connsiteY101" fmla="*/ 1199136 h 2236082"/>
              <a:gd name="connsiteX102" fmla="*/ 1177737 w 2353934"/>
              <a:gd name="connsiteY102" fmla="*/ 1282922 h 2236082"/>
              <a:gd name="connsiteX103" fmla="*/ 1093921 w 2353934"/>
              <a:gd name="connsiteY103" fmla="*/ 1199076 h 2236082"/>
              <a:gd name="connsiteX104" fmla="*/ 1751129 w 2353934"/>
              <a:gd name="connsiteY104" fmla="*/ 2132597 h 2236082"/>
              <a:gd name="connsiteX105" fmla="*/ 1877517 w 2353934"/>
              <a:gd name="connsiteY105" fmla="*/ 2019380 h 2236082"/>
              <a:gd name="connsiteX106" fmla="*/ 1990733 w 2353934"/>
              <a:gd name="connsiteY106" fmla="*/ 2132597 h 2236082"/>
              <a:gd name="connsiteX107" fmla="*/ 1751129 w 2353934"/>
              <a:gd name="connsiteY107" fmla="*/ 2132597 h 2236082"/>
              <a:gd name="connsiteX108" fmla="*/ 1825723 w 2353934"/>
              <a:gd name="connsiteY108" fmla="*/ 1913940 h 2236082"/>
              <a:gd name="connsiteX109" fmla="*/ 1870931 w 2353934"/>
              <a:gd name="connsiteY109" fmla="*/ 1868731 h 2236082"/>
              <a:gd name="connsiteX110" fmla="*/ 1916140 w 2353934"/>
              <a:gd name="connsiteY110" fmla="*/ 1913940 h 2236082"/>
              <a:gd name="connsiteX111" fmla="*/ 1870931 w 2353934"/>
              <a:gd name="connsiteY111" fmla="*/ 1959148 h 2236082"/>
              <a:gd name="connsiteX112" fmla="*/ 1825723 w 2353934"/>
              <a:gd name="connsiteY112" fmla="*/ 1913940 h 2236082"/>
              <a:gd name="connsiteX113" fmla="*/ 2081903 w 2353934"/>
              <a:gd name="connsiteY113" fmla="*/ 1959148 h 2236082"/>
              <a:gd name="connsiteX114" fmla="*/ 2042060 w 2353934"/>
              <a:gd name="connsiteY114" fmla="*/ 2082054 h 2236082"/>
              <a:gd name="connsiteX115" fmla="*/ 1953211 w 2353934"/>
              <a:gd name="connsiteY115" fmla="*/ 1979130 h 2236082"/>
              <a:gd name="connsiteX116" fmla="*/ 1976417 w 2353934"/>
              <a:gd name="connsiteY116" fmla="*/ 1913940 h 2236082"/>
              <a:gd name="connsiteX117" fmla="*/ 1870931 w 2353934"/>
              <a:gd name="connsiteY117" fmla="*/ 1808454 h 2236082"/>
              <a:gd name="connsiteX118" fmla="*/ 1765445 w 2353934"/>
              <a:gd name="connsiteY118" fmla="*/ 1913940 h 2236082"/>
              <a:gd name="connsiteX119" fmla="*/ 1788652 w 2353934"/>
              <a:gd name="connsiteY119" fmla="*/ 1979130 h 2236082"/>
              <a:gd name="connsiteX120" fmla="*/ 1699803 w 2353934"/>
              <a:gd name="connsiteY120" fmla="*/ 2082054 h 2236082"/>
              <a:gd name="connsiteX121" fmla="*/ 1747546 w 2353934"/>
              <a:gd name="connsiteY121" fmla="*/ 1787540 h 2236082"/>
              <a:gd name="connsiteX122" fmla="*/ 2042060 w 2353934"/>
              <a:gd name="connsiteY122" fmla="*/ 1835283 h 2236082"/>
              <a:gd name="connsiteX123" fmla="*/ 2081903 w 2353934"/>
              <a:gd name="connsiteY123" fmla="*/ 1959148 h 2236082"/>
              <a:gd name="connsiteX124" fmla="*/ 1412369 w 2353934"/>
              <a:gd name="connsiteY124" fmla="*/ 1462489 h 2236082"/>
              <a:gd name="connsiteX125" fmla="*/ 1276050 w 2353934"/>
              <a:gd name="connsiteY125" fmla="*/ 1303838 h 2236082"/>
              <a:gd name="connsiteX126" fmla="*/ 1283082 w 2353934"/>
              <a:gd name="connsiteY126" fmla="*/ 1100181 h 2236082"/>
              <a:gd name="connsiteX127" fmla="*/ 1079424 w 2353934"/>
              <a:gd name="connsiteY127" fmla="*/ 1093147 h 2236082"/>
              <a:gd name="connsiteX128" fmla="*/ 1072393 w 2353934"/>
              <a:gd name="connsiteY128" fmla="*/ 1296807 h 2236082"/>
              <a:gd name="connsiteX129" fmla="*/ 1079424 w 2353934"/>
              <a:gd name="connsiteY129" fmla="*/ 1303838 h 2236082"/>
              <a:gd name="connsiteX130" fmla="*/ 943106 w 2353934"/>
              <a:gd name="connsiteY130" fmla="*/ 1462489 h 2236082"/>
              <a:gd name="connsiteX131" fmla="*/ 965385 w 2353934"/>
              <a:gd name="connsiteY131" fmla="*/ 1015506 h 2236082"/>
              <a:gd name="connsiteX132" fmla="*/ 1412369 w 2353934"/>
              <a:gd name="connsiteY132" fmla="*/ 1037782 h 2236082"/>
              <a:gd name="connsiteX133" fmla="*/ 1412369 w 2353934"/>
              <a:gd name="connsiteY133" fmla="*/ 1462489 h 2236082"/>
              <a:gd name="connsiteX134" fmla="*/ 1962101 w 2353934"/>
              <a:gd name="connsiteY134" fmla="*/ 1047598 h 2236082"/>
              <a:gd name="connsiteX135" fmla="*/ 2088489 w 2353934"/>
              <a:gd name="connsiteY135" fmla="*/ 934381 h 2236082"/>
              <a:gd name="connsiteX136" fmla="*/ 2201705 w 2353934"/>
              <a:gd name="connsiteY136" fmla="*/ 1047598 h 2236082"/>
              <a:gd name="connsiteX137" fmla="*/ 1962101 w 2353934"/>
              <a:gd name="connsiteY137" fmla="*/ 1047598 h 2236082"/>
              <a:gd name="connsiteX138" fmla="*/ 2036695 w 2353934"/>
              <a:gd name="connsiteY138" fmla="*/ 828940 h 2236082"/>
              <a:gd name="connsiteX139" fmla="*/ 2081903 w 2353934"/>
              <a:gd name="connsiteY139" fmla="*/ 783732 h 2236082"/>
              <a:gd name="connsiteX140" fmla="*/ 2127112 w 2353934"/>
              <a:gd name="connsiteY140" fmla="*/ 828940 h 2236082"/>
              <a:gd name="connsiteX141" fmla="*/ 2081903 w 2353934"/>
              <a:gd name="connsiteY141" fmla="*/ 874149 h 2236082"/>
              <a:gd name="connsiteX142" fmla="*/ 2036695 w 2353934"/>
              <a:gd name="connsiteY142" fmla="*/ 828940 h 2236082"/>
              <a:gd name="connsiteX143" fmla="*/ 2081903 w 2353934"/>
              <a:gd name="connsiteY143" fmla="*/ 663177 h 2236082"/>
              <a:gd name="connsiteX144" fmla="*/ 2292876 w 2353934"/>
              <a:gd name="connsiteY144" fmla="*/ 873425 h 2236082"/>
              <a:gd name="connsiteX145" fmla="*/ 2253032 w 2353934"/>
              <a:gd name="connsiteY145" fmla="*/ 997055 h 2236082"/>
              <a:gd name="connsiteX146" fmla="*/ 2164183 w 2353934"/>
              <a:gd name="connsiteY146" fmla="*/ 894131 h 2236082"/>
              <a:gd name="connsiteX147" fmla="*/ 2187389 w 2353934"/>
              <a:gd name="connsiteY147" fmla="*/ 828940 h 2236082"/>
              <a:gd name="connsiteX148" fmla="*/ 2081903 w 2353934"/>
              <a:gd name="connsiteY148" fmla="*/ 723454 h 2236082"/>
              <a:gd name="connsiteX149" fmla="*/ 1976417 w 2353934"/>
              <a:gd name="connsiteY149" fmla="*/ 828940 h 2236082"/>
              <a:gd name="connsiteX150" fmla="*/ 1999624 w 2353934"/>
              <a:gd name="connsiteY150" fmla="*/ 894131 h 2236082"/>
              <a:gd name="connsiteX151" fmla="*/ 1910775 w 2353934"/>
              <a:gd name="connsiteY151" fmla="*/ 997055 h 2236082"/>
              <a:gd name="connsiteX152" fmla="*/ 1958274 w 2353934"/>
              <a:gd name="connsiteY152" fmla="*/ 703020 h 2236082"/>
              <a:gd name="connsiteX153" fmla="*/ 2081903 w 2353934"/>
              <a:gd name="connsiteY153" fmla="*/ 663177 h 223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2353934" h="2236082">
                <a:moveTo>
                  <a:pt x="2081903" y="1145398"/>
                </a:moveTo>
                <a:cubicBezTo>
                  <a:pt x="2231926" y="1145612"/>
                  <a:pt x="2353720" y="1024171"/>
                  <a:pt x="2353934" y="874146"/>
                </a:cubicBezTo>
                <a:cubicBezTo>
                  <a:pt x="2354148" y="724123"/>
                  <a:pt x="2232706" y="602332"/>
                  <a:pt x="2082681" y="602115"/>
                </a:cubicBezTo>
                <a:cubicBezTo>
                  <a:pt x="1932659" y="601901"/>
                  <a:pt x="1810868" y="723346"/>
                  <a:pt x="1810651" y="873368"/>
                </a:cubicBezTo>
                <a:cubicBezTo>
                  <a:pt x="1810611" y="900180"/>
                  <a:pt x="1814544" y="926849"/>
                  <a:pt x="1822317" y="952510"/>
                </a:cubicBezTo>
                <a:lnTo>
                  <a:pt x="1514901" y="1083493"/>
                </a:lnTo>
                <a:cubicBezTo>
                  <a:pt x="1456058" y="965195"/>
                  <a:pt x="1339568" y="886352"/>
                  <a:pt x="1207876" y="875686"/>
                </a:cubicBezTo>
                <a:lnTo>
                  <a:pt x="1207876" y="540843"/>
                </a:lnTo>
                <a:cubicBezTo>
                  <a:pt x="1356756" y="524197"/>
                  <a:pt x="1463954" y="390013"/>
                  <a:pt x="1447309" y="241133"/>
                </a:cubicBezTo>
                <a:cubicBezTo>
                  <a:pt x="1430663" y="92253"/>
                  <a:pt x="1296479" y="-14942"/>
                  <a:pt x="1147599" y="1704"/>
                </a:cubicBezTo>
                <a:cubicBezTo>
                  <a:pt x="998719" y="18347"/>
                  <a:pt x="891521" y="152531"/>
                  <a:pt x="908166" y="301411"/>
                </a:cubicBezTo>
                <a:cubicBezTo>
                  <a:pt x="922247" y="427355"/>
                  <a:pt x="1021657" y="526762"/>
                  <a:pt x="1147599" y="540843"/>
                </a:cubicBezTo>
                <a:lnTo>
                  <a:pt x="1147599" y="875686"/>
                </a:lnTo>
                <a:cubicBezTo>
                  <a:pt x="1015961" y="886400"/>
                  <a:pt x="899541" y="965240"/>
                  <a:pt x="840725" y="1083493"/>
                </a:cubicBezTo>
                <a:lnTo>
                  <a:pt x="533158" y="952510"/>
                </a:lnTo>
                <a:cubicBezTo>
                  <a:pt x="577118" y="808585"/>
                  <a:pt x="496084" y="656272"/>
                  <a:pt x="352159" y="612311"/>
                </a:cubicBezTo>
                <a:cubicBezTo>
                  <a:pt x="208233" y="568348"/>
                  <a:pt x="55920" y="649385"/>
                  <a:pt x="11958" y="793310"/>
                </a:cubicBezTo>
                <a:cubicBezTo>
                  <a:pt x="-32004" y="937235"/>
                  <a:pt x="49033" y="1089548"/>
                  <a:pt x="192959" y="1133509"/>
                </a:cubicBezTo>
                <a:cubicBezTo>
                  <a:pt x="314814" y="1170730"/>
                  <a:pt x="446192" y="1118539"/>
                  <a:pt x="509288" y="1007845"/>
                </a:cubicBezTo>
                <a:lnTo>
                  <a:pt x="817879" y="1139371"/>
                </a:lnTo>
                <a:cubicBezTo>
                  <a:pt x="780739" y="1258971"/>
                  <a:pt x="805601" y="1389213"/>
                  <a:pt x="884185" y="1486721"/>
                </a:cubicBezTo>
                <a:lnTo>
                  <a:pt x="636293" y="1734613"/>
                </a:lnTo>
                <a:cubicBezTo>
                  <a:pt x="511123" y="1648781"/>
                  <a:pt x="340073" y="1680668"/>
                  <a:pt x="254240" y="1805834"/>
                </a:cubicBezTo>
                <a:cubicBezTo>
                  <a:pt x="168405" y="1931004"/>
                  <a:pt x="200292" y="2102054"/>
                  <a:pt x="325462" y="2187887"/>
                </a:cubicBezTo>
                <a:cubicBezTo>
                  <a:pt x="450631" y="2273722"/>
                  <a:pt x="621681" y="2241835"/>
                  <a:pt x="707514" y="2116666"/>
                </a:cubicBezTo>
                <a:cubicBezTo>
                  <a:pt x="780260" y="2010586"/>
                  <a:pt x="769687" y="1868237"/>
                  <a:pt x="682074" y="1774065"/>
                </a:cubicBezTo>
                <a:lnTo>
                  <a:pt x="925777" y="1530362"/>
                </a:lnTo>
                <a:cubicBezTo>
                  <a:pt x="1068581" y="1660167"/>
                  <a:pt x="1286653" y="1660167"/>
                  <a:pt x="1429457" y="1530362"/>
                </a:cubicBezTo>
                <a:lnTo>
                  <a:pt x="1673160" y="1774065"/>
                </a:lnTo>
                <a:cubicBezTo>
                  <a:pt x="1572548" y="1882800"/>
                  <a:pt x="1579130" y="2052509"/>
                  <a:pt x="1687865" y="2153122"/>
                </a:cubicBezTo>
                <a:cubicBezTo>
                  <a:pt x="1796597" y="2253737"/>
                  <a:pt x="1966309" y="2247155"/>
                  <a:pt x="2066921" y="2138420"/>
                </a:cubicBezTo>
                <a:cubicBezTo>
                  <a:pt x="2167534" y="2029685"/>
                  <a:pt x="2160952" y="1859976"/>
                  <a:pt x="2052217" y="1759360"/>
                </a:cubicBezTo>
                <a:cubicBezTo>
                  <a:pt x="1960465" y="1674459"/>
                  <a:pt x="1822227" y="1664194"/>
                  <a:pt x="1718941" y="1734613"/>
                </a:cubicBezTo>
                <a:lnTo>
                  <a:pt x="1471049" y="1486721"/>
                </a:lnTo>
                <a:cubicBezTo>
                  <a:pt x="1549717" y="1389255"/>
                  <a:pt x="1574669" y="1259010"/>
                  <a:pt x="1537595" y="1139371"/>
                </a:cubicBezTo>
                <a:lnTo>
                  <a:pt x="1846187" y="1007935"/>
                </a:lnTo>
                <a:cubicBezTo>
                  <a:pt x="1894316" y="1092818"/>
                  <a:pt x="1984326" y="1145311"/>
                  <a:pt x="2081903" y="1145398"/>
                </a:cubicBezTo>
                <a:close/>
                <a:moveTo>
                  <a:pt x="153769" y="1047598"/>
                </a:moveTo>
                <a:cubicBezTo>
                  <a:pt x="157407" y="981434"/>
                  <a:pt x="213993" y="930743"/>
                  <a:pt x="280157" y="934381"/>
                </a:cubicBezTo>
                <a:cubicBezTo>
                  <a:pt x="341239" y="937739"/>
                  <a:pt x="390016" y="986515"/>
                  <a:pt x="393373" y="1047598"/>
                </a:cubicBezTo>
                <a:cubicBezTo>
                  <a:pt x="321342" y="1097628"/>
                  <a:pt x="225801" y="1097628"/>
                  <a:pt x="153769" y="1047598"/>
                </a:cubicBezTo>
                <a:close/>
                <a:moveTo>
                  <a:pt x="228363" y="828940"/>
                </a:moveTo>
                <a:cubicBezTo>
                  <a:pt x="228363" y="803973"/>
                  <a:pt x="248604" y="783732"/>
                  <a:pt x="273571" y="783732"/>
                </a:cubicBezTo>
                <a:cubicBezTo>
                  <a:pt x="298539" y="783732"/>
                  <a:pt x="318780" y="803973"/>
                  <a:pt x="318780" y="828940"/>
                </a:cubicBezTo>
                <a:cubicBezTo>
                  <a:pt x="318780" y="853907"/>
                  <a:pt x="298539" y="874149"/>
                  <a:pt x="273571" y="874149"/>
                </a:cubicBezTo>
                <a:cubicBezTo>
                  <a:pt x="248604" y="874149"/>
                  <a:pt x="228363" y="853907"/>
                  <a:pt x="228363" y="828940"/>
                </a:cubicBezTo>
                <a:close/>
                <a:moveTo>
                  <a:pt x="444700" y="997055"/>
                </a:moveTo>
                <a:cubicBezTo>
                  <a:pt x="429522" y="952540"/>
                  <a:pt x="397674" y="915644"/>
                  <a:pt x="355851" y="894131"/>
                </a:cubicBezTo>
                <a:cubicBezTo>
                  <a:pt x="370766" y="875668"/>
                  <a:pt x="378949" y="852675"/>
                  <a:pt x="379058" y="828940"/>
                </a:cubicBezTo>
                <a:cubicBezTo>
                  <a:pt x="379058" y="770682"/>
                  <a:pt x="331830" y="723454"/>
                  <a:pt x="273571" y="723454"/>
                </a:cubicBezTo>
                <a:cubicBezTo>
                  <a:pt x="215313" y="723454"/>
                  <a:pt x="168085" y="770682"/>
                  <a:pt x="168085" y="828940"/>
                </a:cubicBezTo>
                <a:cubicBezTo>
                  <a:pt x="168194" y="852675"/>
                  <a:pt x="176377" y="875668"/>
                  <a:pt x="191292" y="894131"/>
                </a:cubicBezTo>
                <a:cubicBezTo>
                  <a:pt x="149469" y="915644"/>
                  <a:pt x="117621" y="952540"/>
                  <a:pt x="102443" y="997055"/>
                </a:cubicBezTo>
                <a:cubicBezTo>
                  <a:pt x="34298" y="902543"/>
                  <a:pt x="55673" y="770685"/>
                  <a:pt x="150186" y="702541"/>
                </a:cubicBezTo>
                <a:cubicBezTo>
                  <a:pt x="244695" y="634394"/>
                  <a:pt x="376556" y="655771"/>
                  <a:pt x="444700" y="750281"/>
                </a:cubicBezTo>
                <a:cubicBezTo>
                  <a:pt x="497826" y="823961"/>
                  <a:pt x="497826" y="923374"/>
                  <a:pt x="444700" y="997055"/>
                </a:cubicBezTo>
                <a:close/>
                <a:moveTo>
                  <a:pt x="1132529" y="226163"/>
                </a:moveTo>
                <a:cubicBezTo>
                  <a:pt x="1132529" y="201196"/>
                  <a:pt x="1152770" y="180955"/>
                  <a:pt x="1177737" y="180955"/>
                </a:cubicBezTo>
                <a:cubicBezTo>
                  <a:pt x="1202704" y="180955"/>
                  <a:pt x="1222946" y="201196"/>
                  <a:pt x="1222946" y="226163"/>
                </a:cubicBezTo>
                <a:cubicBezTo>
                  <a:pt x="1222946" y="251130"/>
                  <a:pt x="1202704" y="271371"/>
                  <a:pt x="1177737" y="271371"/>
                </a:cubicBezTo>
                <a:cubicBezTo>
                  <a:pt x="1152770" y="271371"/>
                  <a:pt x="1132529" y="251130"/>
                  <a:pt x="1132529" y="226163"/>
                </a:cubicBezTo>
                <a:close/>
                <a:moveTo>
                  <a:pt x="1177737" y="331649"/>
                </a:moveTo>
                <a:cubicBezTo>
                  <a:pt x="1241288" y="331824"/>
                  <a:pt x="1293751" y="381381"/>
                  <a:pt x="1297539" y="444821"/>
                </a:cubicBezTo>
                <a:cubicBezTo>
                  <a:pt x="1225508" y="494851"/>
                  <a:pt x="1129967" y="494851"/>
                  <a:pt x="1057936" y="444821"/>
                </a:cubicBezTo>
                <a:cubicBezTo>
                  <a:pt x="1061724" y="381381"/>
                  <a:pt x="1114187" y="331824"/>
                  <a:pt x="1177737" y="331649"/>
                </a:cubicBezTo>
                <a:close/>
                <a:moveTo>
                  <a:pt x="966765" y="271371"/>
                </a:moveTo>
                <a:cubicBezTo>
                  <a:pt x="966500" y="154855"/>
                  <a:pt x="1060741" y="60185"/>
                  <a:pt x="1177258" y="59920"/>
                </a:cubicBezTo>
                <a:cubicBezTo>
                  <a:pt x="1293775" y="59655"/>
                  <a:pt x="1388444" y="153896"/>
                  <a:pt x="1388710" y="270413"/>
                </a:cubicBezTo>
                <a:cubicBezTo>
                  <a:pt x="1388809" y="314868"/>
                  <a:pt x="1374864" y="358219"/>
                  <a:pt x="1348866" y="394278"/>
                </a:cubicBezTo>
                <a:cubicBezTo>
                  <a:pt x="1333688" y="349763"/>
                  <a:pt x="1301837" y="312867"/>
                  <a:pt x="1260017" y="291353"/>
                </a:cubicBezTo>
                <a:cubicBezTo>
                  <a:pt x="1274932" y="272890"/>
                  <a:pt x="1283115" y="249897"/>
                  <a:pt x="1283223" y="226163"/>
                </a:cubicBezTo>
                <a:cubicBezTo>
                  <a:pt x="1283223" y="167905"/>
                  <a:pt x="1235996" y="120677"/>
                  <a:pt x="1177737" y="120677"/>
                </a:cubicBezTo>
                <a:cubicBezTo>
                  <a:pt x="1119479" y="120677"/>
                  <a:pt x="1072251" y="167905"/>
                  <a:pt x="1072251" y="226163"/>
                </a:cubicBezTo>
                <a:cubicBezTo>
                  <a:pt x="1072357" y="249897"/>
                  <a:pt x="1080543" y="272890"/>
                  <a:pt x="1095458" y="291353"/>
                </a:cubicBezTo>
                <a:cubicBezTo>
                  <a:pt x="1053635" y="312867"/>
                  <a:pt x="1021787" y="349763"/>
                  <a:pt x="1006609" y="394278"/>
                </a:cubicBezTo>
                <a:cubicBezTo>
                  <a:pt x="980720" y="358524"/>
                  <a:pt x="966777" y="315513"/>
                  <a:pt x="966765" y="271371"/>
                </a:cubicBezTo>
                <a:close/>
                <a:moveTo>
                  <a:pt x="364742" y="2132597"/>
                </a:moveTo>
                <a:cubicBezTo>
                  <a:pt x="368379" y="2066433"/>
                  <a:pt x="424965" y="2015743"/>
                  <a:pt x="491129" y="2019380"/>
                </a:cubicBezTo>
                <a:cubicBezTo>
                  <a:pt x="552211" y="2022738"/>
                  <a:pt x="600988" y="2071515"/>
                  <a:pt x="604346" y="2132597"/>
                </a:cubicBezTo>
                <a:cubicBezTo>
                  <a:pt x="532314" y="2182628"/>
                  <a:pt x="436773" y="2182628"/>
                  <a:pt x="364742" y="2132597"/>
                </a:cubicBezTo>
                <a:close/>
                <a:moveTo>
                  <a:pt x="439335" y="1913940"/>
                </a:moveTo>
                <a:cubicBezTo>
                  <a:pt x="439335" y="1888973"/>
                  <a:pt x="459577" y="1868731"/>
                  <a:pt x="484544" y="1868731"/>
                </a:cubicBezTo>
                <a:cubicBezTo>
                  <a:pt x="509511" y="1868731"/>
                  <a:pt x="529752" y="1888973"/>
                  <a:pt x="529752" y="1913940"/>
                </a:cubicBezTo>
                <a:cubicBezTo>
                  <a:pt x="529752" y="1938907"/>
                  <a:pt x="509511" y="1959148"/>
                  <a:pt x="484544" y="1959148"/>
                </a:cubicBezTo>
                <a:cubicBezTo>
                  <a:pt x="459577" y="1959148"/>
                  <a:pt x="439335" y="1938907"/>
                  <a:pt x="439335" y="1913940"/>
                </a:cubicBezTo>
                <a:close/>
                <a:moveTo>
                  <a:pt x="655672" y="2082054"/>
                </a:moveTo>
                <a:cubicBezTo>
                  <a:pt x="640494" y="2037539"/>
                  <a:pt x="608646" y="2000643"/>
                  <a:pt x="566823" y="1979130"/>
                </a:cubicBezTo>
                <a:cubicBezTo>
                  <a:pt x="581738" y="1960667"/>
                  <a:pt x="589921" y="1937674"/>
                  <a:pt x="590030" y="1913940"/>
                </a:cubicBezTo>
                <a:cubicBezTo>
                  <a:pt x="590030" y="1855681"/>
                  <a:pt x="542802" y="1808454"/>
                  <a:pt x="484544" y="1808454"/>
                </a:cubicBezTo>
                <a:cubicBezTo>
                  <a:pt x="426285" y="1808454"/>
                  <a:pt x="379058" y="1855681"/>
                  <a:pt x="379058" y="1913940"/>
                </a:cubicBezTo>
                <a:cubicBezTo>
                  <a:pt x="379166" y="1937674"/>
                  <a:pt x="387349" y="1960667"/>
                  <a:pt x="402264" y="1979130"/>
                </a:cubicBezTo>
                <a:cubicBezTo>
                  <a:pt x="360441" y="2000643"/>
                  <a:pt x="328593" y="2037539"/>
                  <a:pt x="313415" y="2082054"/>
                </a:cubicBezTo>
                <a:cubicBezTo>
                  <a:pt x="245271" y="1987542"/>
                  <a:pt x="266646" y="1855684"/>
                  <a:pt x="361158" y="1787540"/>
                </a:cubicBezTo>
                <a:cubicBezTo>
                  <a:pt x="455668" y="1719396"/>
                  <a:pt x="587528" y="1740771"/>
                  <a:pt x="655672" y="1835280"/>
                </a:cubicBezTo>
                <a:cubicBezTo>
                  <a:pt x="708798" y="1908961"/>
                  <a:pt x="708798" y="2008374"/>
                  <a:pt x="655672" y="2082054"/>
                </a:cubicBezTo>
                <a:close/>
                <a:moveTo>
                  <a:pt x="995488" y="1509144"/>
                </a:moveTo>
                <a:cubicBezTo>
                  <a:pt x="1005009" y="1408490"/>
                  <a:pt x="1094325" y="1334613"/>
                  <a:pt x="1194980" y="1344137"/>
                </a:cubicBezTo>
                <a:cubicBezTo>
                  <a:pt x="1282455" y="1352413"/>
                  <a:pt x="1351711" y="1421669"/>
                  <a:pt x="1359987" y="1509144"/>
                </a:cubicBezTo>
                <a:cubicBezTo>
                  <a:pt x="1250875" y="1586740"/>
                  <a:pt x="1104599" y="1586740"/>
                  <a:pt x="995488" y="1509144"/>
                </a:cubicBezTo>
                <a:close/>
                <a:moveTo>
                  <a:pt x="1093921" y="1199076"/>
                </a:moveTo>
                <a:cubicBezTo>
                  <a:pt x="1093939" y="1152785"/>
                  <a:pt x="1131477" y="1115272"/>
                  <a:pt x="1177768" y="1115290"/>
                </a:cubicBezTo>
                <a:cubicBezTo>
                  <a:pt x="1224058" y="1115308"/>
                  <a:pt x="1261572" y="1152846"/>
                  <a:pt x="1261554" y="1199136"/>
                </a:cubicBezTo>
                <a:cubicBezTo>
                  <a:pt x="1261536" y="1245414"/>
                  <a:pt x="1224016" y="1282922"/>
                  <a:pt x="1177737" y="1282922"/>
                </a:cubicBezTo>
                <a:cubicBezTo>
                  <a:pt x="1131456" y="1282871"/>
                  <a:pt x="1093954" y="1245357"/>
                  <a:pt x="1093921" y="1199076"/>
                </a:cubicBezTo>
                <a:close/>
                <a:moveTo>
                  <a:pt x="1751129" y="2132597"/>
                </a:moveTo>
                <a:cubicBezTo>
                  <a:pt x="1754767" y="2066433"/>
                  <a:pt x="1811353" y="2015743"/>
                  <a:pt x="1877517" y="2019380"/>
                </a:cubicBezTo>
                <a:cubicBezTo>
                  <a:pt x="1938599" y="2022738"/>
                  <a:pt x="1987376" y="2071515"/>
                  <a:pt x="1990733" y="2132597"/>
                </a:cubicBezTo>
                <a:cubicBezTo>
                  <a:pt x="1918701" y="2182628"/>
                  <a:pt x="1823161" y="2182628"/>
                  <a:pt x="1751129" y="2132597"/>
                </a:cubicBezTo>
                <a:close/>
                <a:moveTo>
                  <a:pt x="1825723" y="1913940"/>
                </a:moveTo>
                <a:cubicBezTo>
                  <a:pt x="1825723" y="1888973"/>
                  <a:pt x="1845964" y="1868731"/>
                  <a:pt x="1870931" y="1868731"/>
                </a:cubicBezTo>
                <a:cubicBezTo>
                  <a:pt x="1895898" y="1868731"/>
                  <a:pt x="1916140" y="1888973"/>
                  <a:pt x="1916140" y="1913940"/>
                </a:cubicBezTo>
                <a:cubicBezTo>
                  <a:pt x="1916140" y="1938907"/>
                  <a:pt x="1895898" y="1959148"/>
                  <a:pt x="1870931" y="1959148"/>
                </a:cubicBezTo>
                <a:cubicBezTo>
                  <a:pt x="1845964" y="1959148"/>
                  <a:pt x="1825723" y="1938907"/>
                  <a:pt x="1825723" y="1913940"/>
                </a:cubicBezTo>
                <a:close/>
                <a:moveTo>
                  <a:pt x="2081903" y="1959148"/>
                </a:moveTo>
                <a:cubicBezTo>
                  <a:pt x="2081891" y="2003289"/>
                  <a:pt x="2067949" y="2046300"/>
                  <a:pt x="2042060" y="2082054"/>
                </a:cubicBezTo>
                <a:cubicBezTo>
                  <a:pt x="2026882" y="2037539"/>
                  <a:pt x="1995034" y="2000643"/>
                  <a:pt x="1953211" y="1979130"/>
                </a:cubicBezTo>
                <a:cubicBezTo>
                  <a:pt x="1968126" y="1960667"/>
                  <a:pt x="1976312" y="1937674"/>
                  <a:pt x="1976417" y="1913940"/>
                </a:cubicBezTo>
                <a:cubicBezTo>
                  <a:pt x="1976417" y="1855681"/>
                  <a:pt x="1929190" y="1808454"/>
                  <a:pt x="1870931" y="1808454"/>
                </a:cubicBezTo>
                <a:cubicBezTo>
                  <a:pt x="1812673" y="1808454"/>
                  <a:pt x="1765445" y="1855681"/>
                  <a:pt x="1765445" y="1913940"/>
                </a:cubicBezTo>
                <a:cubicBezTo>
                  <a:pt x="1765554" y="1937674"/>
                  <a:pt x="1773737" y="1960667"/>
                  <a:pt x="1788652" y="1979130"/>
                </a:cubicBezTo>
                <a:cubicBezTo>
                  <a:pt x="1746829" y="2000643"/>
                  <a:pt x="1714981" y="2037539"/>
                  <a:pt x="1699803" y="2082054"/>
                </a:cubicBezTo>
                <a:cubicBezTo>
                  <a:pt x="1631659" y="1987542"/>
                  <a:pt x="1653033" y="1855684"/>
                  <a:pt x="1747546" y="1787540"/>
                </a:cubicBezTo>
                <a:cubicBezTo>
                  <a:pt x="1842058" y="1719396"/>
                  <a:pt x="1973916" y="1740771"/>
                  <a:pt x="2042060" y="1835283"/>
                </a:cubicBezTo>
                <a:cubicBezTo>
                  <a:pt x="2068061" y="1871341"/>
                  <a:pt x="2082003" y="1914693"/>
                  <a:pt x="2081903" y="1959148"/>
                </a:cubicBezTo>
                <a:close/>
                <a:moveTo>
                  <a:pt x="1412369" y="1462489"/>
                </a:moveTo>
                <a:cubicBezTo>
                  <a:pt x="1393034" y="1391832"/>
                  <a:pt x="1342992" y="1333592"/>
                  <a:pt x="1276050" y="1303838"/>
                </a:cubicBezTo>
                <a:cubicBezTo>
                  <a:pt x="1334231" y="1249540"/>
                  <a:pt x="1337380" y="1158361"/>
                  <a:pt x="1283082" y="1100181"/>
                </a:cubicBezTo>
                <a:cubicBezTo>
                  <a:pt x="1228787" y="1042001"/>
                  <a:pt x="1137605" y="1038852"/>
                  <a:pt x="1079424" y="1093147"/>
                </a:cubicBezTo>
                <a:cubicBezTo>
                  <a:pt x="1021244" y="1147445"/>
                  <a:pt x="1018095" y="1238627"/>
                  <a:pt x="1072393" y="1296807"/>
                </a:cubicBezTo>
                <a:cubicBezTo>
                  <a:pt x="1074654" y="1299230"/>
                  <a:pt x="1077001" y="1301575"/>
                  <a:pt x="1079424" y="1303838"/>
                </a:cubicBezTo>
                <a:cubicBezTo>
                  <a:pt x="1012483" y="1333592"/>
                  <a:pt x="962440" y="1391832"/>
                  <a:pt x="943106" y="1462489"/>
                </a:cubicBezTo>
                <a:cubicBezTo>
                  <a:pt x="825827" y="1332907"/>
                  <a:pt x="835800" y="1132785"/>
                  <a:pt x="965385" y="1015506"/>
                </a:cubicBezTo>
                <a:cubicBezTo>
                  <a:pt x="1094967" y="898227"/>
                  <a:pt x="1295089" y="908200"/>
                  <a:pt x="1412369" y="1037782"/>
                </a:cubicBezTo>
                <a:cubicBezTo>
                  <a:pt x="1521471" y="1158331"/>
                  <a:pt x="1521471" y="1341940"/>
                  <a:pt x="1412369" y="1462489"/>
                </a:cubicBezTo>
                <a:close/>
                <a:moveTo>
                  <a:pt x="1962101" y="1047598"/>
                </a:moveTo>
                <a:cubicBezTo>
                  <a:pt x="1965739" y="981434"/>
                  <a:pt x="2022325" y="930743"/>
                  <a:pt x="2088489" y="934381"/>
                </a:cubicBezTo>
                <a:cubicBezTo>
                  <a:pt x="2149571" y="937739"/>
                  <a:pt x="2198348" y="986515"/>
                  <a:pt x="2201705" y="1047598"/>
                </a:cubicBezTo>
                <a:cubicBezTo>
                  <a:pt x="2129674" y="1097628"/>
                  <a:pt x="2034133" y="1097628"/>
                  <a:pt x="1962101" y="1047598"/>
                </a:cubicBezTo>
                <a:close/>
                <a:moveTo>
                  <a:pt x="2036695" y="828940"/>
                </a:moveTo>
                <a:cubicBezTo>
                  <a:pt x="2036695" y="803973"/>
                  <a:pt x="2056936" y="783732"/>
                  <a:pt x="2081903" y="783732"/>
                </a:cubicBezTo>
                <a:cubicBezTo>
                  <a:pt x="2106870" y="783732"/>
                  <a:pt x="2127112" y="803973"/>
                  <a:pt x="2127112" y="828940"/>
                </a:cubicBezTo>
                <a:cubicBezTo>
                  <a:pt x="2127112" y="853907"/>
                  <a:pt x="2106870" y="874149"/>
                  <a:pt x="2081903" y="874149"/>
                </a:cubicBezTo>
                <a:cubicBezTo>
                  <a:pt x="2056936" y="874149"/>
                  <a:pt x="2036695" y="853907"/>
                  <a:pt x="2036695" y="828940"/>
                </a:cubicBezTo>
                <a:close/>
                <a:moveTo>
                  <a:pt x="2081903" y="663177"/>
                </a:moveTo>
                <a:cubicBezTo>
                  <a:pt x="2198221" y="662978"/>
                  <a:pt x="2292674" y="757110"/>
                  <a:pt x="2292876" y="873425"/>
                </a:cubicBezTo>
                <a:cubicBezTo>
                  <a:pt x="2292951" y="917805"/>
                  <a:pt x="2279006" y="961072"/>
                  <a:pt x="2253032" y="997055"/>
                </a:cubicBezTo>
                <a:cubicBezTo>
                  <a:pt x="2237854" y="952540"/>
                  <a:pt x="2206006" y="915644"/>
                  <a:pt x="2164183" y="894131"/>
                </a:cubicBezTo>
                <a:cubicBezTo>
                  <a:pt x="2179098" y="875668"/>
                  <a:pt x="2187284" y="852675"/>
                  <a:pt x="2187389" y="828940"/>
                </a:cubicBezTo>
                <a:cubicBezTo>
                  <a:pt x="2187389" y="770682"/>
                  <a:pt x="2140162" y="723454"/>
                  <a:pt x="2081903" y="723454"/>
                </a:cubicBezTo>
                <a:cubicBezTo>
                  <a:pt x="2023645" y="723454"/>
                  <a:pt x="1976417" y="770682"/>
                  <a:pt x="1976417" y="828940"/>
                </a:cubicBezTo>
                <a:cubicBezTo>
                  <a:pt x="1976526" y="852675"/>
                  <a:pt x="1984709" y="875668"/>
                  <a:pt x="1999624" y="894131"/>
                </a:cubicBezTo>
                <a:cubicBezTo>
                  <a:pt x="1957801" y="915644"/>
                  <a:pt x="1925953" y="952540"/>
                  <a:pt x="1910775" y="997055"/>
                </a:cubicBezTo>
                <a:cubicBezTo>
                  <a:pt x="1842694" y="902741"/>
                  <a:pt x="1863963" y="771098"/>
                  <a:pt x="1958274" y="703020"/>
                </a:cubicBezTo>
                <a:cubicBezTo>
                  <a:pt x="1994257" y="677043"/>
                  <a:pt x="2037524" y="663101"/>
                  <a:pt x="2081903" y="663177"/>
                </a:cubicBezTo>
                <a:close/>
              </a:path>
            </a:pathLst>
          </a:custGeom>
          <a:solidFill>
            <a:schemeClr val="bg1"/>
          </a:solidFill>
          <a:ln w="30063" cap="flat">
            <a:solidFill>
              <a:srgbClr val="132E5C"/>
            </a:solidFill>
            <a:prstDash val="solid"/>
            <a:miter/>
          </a:ln>
        </p:spPr>
        <p:txBody>
          <a:bodyPr rtlCol="0" anchor="ctr"/>
          <a:lstStyle/>
          <a:p>
            <a:endParaRPr lang="en-GB" dirty="0"/>
          </a:p>
        </p:txBody>
      </p:sp>
      <p:sp>
        <p:nvSpPr>
          <p:cNvPr id="6" name="Text Placeholder 2">
            <a:extLst>
              <a:ext uri="{FF2B5EF4-FFF2-40B4-BE49-F238E27FC236}">
                <a16:creationId xmlns:a16="http://schemas.microsoft.com/office/drawing/2014/main" id="{19CFCDFB-031C-FE1A-BAB1-5E528366728B}"/>
              </a:ext>
            </a:extLst>
          </p:cNvPr>
          <p:cNvSpPr txBox="1">
            <a:spLocks/>
          </p:cNvSpPr>
          <p:nvPr/>
        </p:nvSpPr>
        <p:spPr>
          <a:xfrm>
            <a:off x="695325" y="2646364"/>
            <a:ext cx="10656888" cy="346664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buFont typeface="Arial" panose="020B0604020202020204" pitchFamily="34" charset="0"/>
              <a:buChar char="•"/>
              <a:defRPr sz="2600" b="0" kern="1200">
                <a:solidFill>
                  <a:schemeClr val="tx1"/>
                </a:solidFill>
                <a:latin typeface="+mn-lt"/>
                <a:ea typeface="+mn-ea"/>
                <a:cs typeface="+mn-cs"/>
              </a:defRPr>
            </a:lvl1pPr>
            <a:lvl2pPr marL="449263" indent="-182563" algn="l" defTabSz="914400" rtl="0" eaLnBrk="1" latinLnBrk="0" hangingPunct="1">
              <a:lnSpc>
                <a:spcPct val="100000"/>
              </a:lnSpc>
              <a:spcBef>
                <a:spcPts val="0"/>
              </a:spcBef>
              <a:buFont typeface="Abadi" panose="020B0604020104020204" pitchFamily="34" charset="0"/>
              <a:buChar char="-"/>
              <a:defRPr lang="en-US" sz="2200" b="0" kern="1200" dirty="0" err="1" smtClean="0">
                <a:ln>
                  <a:noFill/>
                </a:ln>
                <a:solidFill>
                  <a:schemeClr val="tx2">
                    <a:lumMod val="50000"/>
                  </a:schemeClr>
                </a:solidFill>
                <a:effectLst/>
                <a:latin typeface="+mn-lt"/>
                <a:ea typeface="+mn-ea"/>
                <a:cs typeface="+mn-cs"/>
              </a:defRPr>
            </a:lvl2pPr>
            <a:lvl3pPr marL="630238" indent="-180975" algn="l" defTabSz="914400" rtl="0" eaLnBrk="1" latinLnBrk="0" hangingPunct="1">
              <a:lnSpc>
                <a:spcPct val="100000"/>
              </a:lnSpc>
              <a:spcBef>
                <a:spcPts val="0"/>
              </a:spcBef>
              <a:buFont typeface="Calibri" panose="020F0502020204030204" pitchFamily="34" charset="0"/>
              <a:buChar char="›"/>
              <a:defRPr sz="2000" b="0" kern="1200">
                <a:ln>
                  <a:noFill/>
                </a:ln>
                <a:solidFill>
                  <a:schemeClr val="tx2">
                    <a:lumMod val="50000"/>
                  </a:schemeClr>
                </a:solidFill>
                <a:latin typeface="+mn-lt"/>
                <a:ea typeface="+mn-ea"/>
                <a:cs typeface="+mn-cs"/>
              </a:defRPr>
            </a:lvl3pPr>
            <a:lvl4pPr marL="801688" indent="-171450" algn="l" defTabSz="914400" rtl="0" eaLnBrk="1" latinLnBrk="0" hangingPunct="1">
              <a:lnSpc>
                <a:spcPct val="100000"/>
              </a:lnSpc>
              <a:spcBef>
                <a:spcPts val="0"/>
              </a:spcBef>
              <a:spcAft>
                <a:spcPts val="1200"/>
              </a:spcAft>
              <a:buFont typeface="Wingdings" panose="05000000000000000000" pitchFamily="2" charset="2"/>
              <a:buChar char="§"/>
              <a:defRPr sz="1600" b="0" kern="1200">
                <a:ln>
                  <a:noFill/>
                </a:ln>
                <a:solidFill>
                  <a:srgbClr val="326BB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a:p>
            <a:r>
              <a:rPr lang="en-US" dirty="0"/>
              <a:t>Biological/immunological changes such as changes associated with puberty or pregnancy.</a:t>
            </a:r>
          </a:p>
          <a:p>
            <a:endParaRPr lang="en-US" dirty="0"/>
          </a:p>
          <a:p>
            <a:r>
              <a:rPr lang="en-US" dirty="0"/>
              <a:t>Prevalence of comorbidities increases during adolescence: </a:t>
            </a:r>
          </a:p>
          <a:p>
            <a:pPr lvl="1"/>
            <a:r>
              <a:rPr lang="en-US" dirty="0"/>
              <a:t>Cigarette smoking</a:t>
            </a:r>
          </a:p>
          <a:p>
            <a:pPr lvl="1"/>
            <a:r>
              <a:rPr lang="en-US" dirty="0"/>
              <a:t>Diabetes</a:t>
            </a:r>
          </a:p>
          <a:p>
            <a:pPr lvl="1"/>
            <a:r>
              <a:rPr lang="en-US" dirty="0"/>
              <a:t>HIV</a:t>
            </a:r>
          </a:p>
          <a:p>
            <a:endParaRPr lang="en-US" dirty="0"/>
          </a:p>
          <a:p>
            <a:endParaRPr lang="en-US" dirty="0"/>
          </a:p>
        </p:txBody>
      </p:sp>
    </p:spTree>
    <p:extLst>
      <p:ext uri="{BB962C8B-B14F-4D97-AF65-F5344CB8AC3E}">
        <p14:creationId xmlns:p14="http://schemas.microsoft.com/office/powerpoint/2010/main" val="8242009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10DFD-EE1F-00EF-36B3-36EBCC35BF5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3AD6F5A-275E-65DC-08F1-4F12B9879779}"/>
              </a:ext>
            </a:extLst>
          </p:cNvPr>
          <p:cNvSpPr>
            <a:spLocks noGrp="1"/>
          </p:cNvSpPr>
          <p:nvPr>
            <p:ph type="title"/>
          </p:nvPr>
        </p:nvSpPr>
        <p:spPr/>
        <p:txBody>
          <a:bodyPr>
            <a:normAutofit fontScale="90000"/>
          </a:bodyPr>
          <a:lstStyle/>
          <a:p>
            <a:r>
              <a:rPr lang="en-ZA" dirty="0"/>
              <a:t>Factors related to </a:t>
            </a:r>
            <a:br>
              <a:rPr lang="en-ZA" dirty="0"/>
            </a:br>
            <a:r>
              <a:rPr lang="en-ZA" dirty="0"/>
              <a:t>TB transmission </a:t>
            </a:r>
          </a:p>
        </p:txBody>
      </p:sp>
    </p:spTree>
    <p:extLst>
      <p:ext uri="{BB962C8B-B14F-4D97-AF65-F5344CB8AC3E}">
        <p14:creationId xmlns:p14="http://schemas.microsoft.com/office/powerpoint/2010/main" val="3051675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D6E232C-4772-88E6-5480-471C094AFA7C}"/>
              </a:ext>
            </a:extLst>
          </p:cNvPr>
          <p:cNvSpPr>
            <a:spLocks noGrp="1"/>
          </p:cNvSpPr>
          <p:nvPr>
            <p:ph type="title"/>
          </p:nvPr>
        </p:nvSpPr>
        <p:spPr/>
        <p:txBody>
          <a:bodyPr/>
          <a:lstStyle/>
          <a:p>
            <a:r>
              <a:rPr lang="en-ZA" dirty="0"/>
              <a:t>Outline </a:t>
            </a:r>
          </a:p>
        </p:txBody>
      </p:sp>
      <p:sp>
        <p:nvSpPr>
          <p:cNvPr id="8" name="Text Placeholder 7">
            <a:extLst>
              <a:ext uri="{FF2B5EF4-FFF2-40B4-BE49-F238E27FC236}">
                <a16:creationId xmlns:a16="http://schemas.microsoft.com/office/drawing/2014/main" id="{237E40ED-7F5F-C2CA-3F98-20A74BAFC96F}"/>
              </a:ext>
            </a:extLst>
          </p:cNvPr>
          <p:cNvSpPr>
            <a:spLocks noGrp="1"/>
          </p:cNvSpPr>
          <p:nvPr>
            <p:ph type="body" sz="quarter" idx="10"/>
          </p:nvPr>
        </p:nvSpPr>
        <p:spPr>
          <a:xfrm>
            <a:off x="1562099" y="1376363"/>
            <a:ext cx="9790113" cy="4500562"/>
          </a:xfrm>
        </p:spPr>
        <p:txBody>
          <a:bodyPr>
            <a:normAutofit/>
          </a:bodyPr>
          <a:lstStyle/>
          <a:p>
            <a:pPr>
              <a:spcAft>
                <a:spcPts val="1200"/>
              </a:spcAft>
            </a:pPr>
            <a:endParaRPr lang="en-ZA" sz="400" dirty="0"/>
          </a:p>
          <a:p>
            <a:pPr>
              <a:spcAft>
                <a:spcPts val="1200"/>
              </a:spcAft>
            </a:pPr>
            <a:r>
              <a:rPr lang="en-ZA" sz="2800" dirty="0"/>
              <a:t>Introduction and epidemiology of TB in children and adolescents</a:t>
            </a:r>
          </a:p>
          <a:p>
            <a:pPr>
              <a:spcAft>
                <a:spcPts val="1200"/>
              </a:spcAft>
            </a:pPr>
            <a:r>
              <a:rPr lang="en-ZA" sz="2800" dirty="0"/>
              <a:t>Fundamentals of TB: exposure | infection| disease</a:t>
            </a:r>
          </a:p>
          <a:p>
            <a:pPr>
              <a:spcAft>
                <a:spcPts val="1200"/>
              </a:spcAft>
            </a:pPr>
            <a:r>
              <a:rPr lang="en-ZA" sz="2800" dirty="0"/>
              <a:t>Risk factors for TB: infection | disease | severe disease</a:t>
            </a:r>
          </a:p>
          <a:p>
            <a:pPr>
              <a:spcAft>
                <a:spcPts val="1200"/>
              </a:spcAft>
            </a:pPr>
            <a:r>
              <a:rPr lang="en-ZA" sz="2800" dirty="0"/>
              <a:t>Factors related to transmission of TB</a:t>
            </a:r>
          </a:p>
          <a:p>
            <a:pPr>
              <a:spcAft>
                <a:spcPts val="1200"/>
              </a:spcAft>
            </a:pPr>
            <a:r>
              <a:rPr lang="en-US" sz="2800" dirty="0"/>
              <a:t>Routine TB recording and reporting </a:t>
            </a:r>
            <a:endParaRPr lang="en-ZA" sz="2800" dirty="0"/>
          </a:p>
          <a:p>
            <a:pPr>
              <a:spcAft>
                <a:spcPts val="1200"/>
              </a:spcAft>
            </a:pPr>
            <a:r>
              <a:rPr lang="en-ZA" sz="2800" dirty="0"/>
              <a:t>Case study quiz</a:t>
            </a:r>
          </a:p>
          <a:p>
            <a:pPr>
              <a:spcAft>
                <a:spcPts val="1200"/>
              </a:spcAft>
            </a:pPr>
            <a:r>
              <a:rPr lang="en-ZA" sz="2800" dirty="0"/>
              <a:t>Conclusion</a:t>
            </a:r>
          </a:p>
          <a:p>
            <a:endParaRPr lang="en-ZA" dirty="0"/>
          </a:p>
        </p:txBody>
      </p:sp>
    </p:spTree>
    <p:extLst>
      <p:ext uri="{BB962C8B-B14F-4D97-AF65-F5344CB8AC3E}">
        <p14:creationId xmlns:p14="http://schemas.microsoft.com/office/powerpoint/2010/main" val="40761161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41ED7-786E-C80F-C6CB-556D4DFA3593}"/>
              </a:ext>
            </a:extLst>
          </p:cNvPr>
          <p:cNvSpPr>
            <a:spLocks noGrp="1"/>
          </p:cNvSpPr>
          <p:nvPr>
            <p:ph type="title"/>
          </p:nvPr>
        </p:nvSpPr>
        <p:spPr/>
        <p:txBody>
          <a:bodyPr/>
          <a:lstStyle/>
          <a:p>
            <a:r>
              <a:rPr lang="en-US" dirty="0"/>
              <a:t>Transmission risk increases with age </a:t>
            </a:r>
            <a:endParaRPr lang="en-ZA" dirty="0"/>
          </a:p>
        </p:txBody>
      </p:sp>
      <p:sp>
        <p:nvSpPr>
          <p:cNvPr id="3" name="Text Placeholder 2">
            <a:extLst>
              <a:ext uri="{FF2B5EF4-FFF2-40B4-BE49-F238E27FC236}">
                <a16:creationId xmlns:a16="http://schemas.microsoft.com/office/drawing/2014/main" id="{1C346BD8-2DC1-2A6B-E68D-DCEA635FCDBE}"/>
              </a:ext>
            </a:extLst>
          </p:cNvPr>
          <p:cNvSpPr>
            <a:spLocks noGrp="1"/>
          </p:cNvSpPr>
          <p:nvPr>
            <p:ph type="body" sz="quarter" idx="10"/>
          </p:nvPr>
        </p:nvSpPr>
        <p:spPr>
          <a:xfrm>
            <a:off x="-2425246" y="1630291"/>
            <a:ext cx="219075" cy="183996"/>
          </a:xfrm>
        </p:spPr>
        <p:txBody>
          <a:bodyPr>
            <a:normAutofit fontScale="25000" lnSpcReduction="20000"/>
          </a:bodyPr>
          <a:lstStyle/>
          <a:p>
            <a:endParaRPr lang="en-ZA" dirty="0"/>
          </a:p>
        </p:txBody>
      </p:sp>
      <p:pic>
        <p:nvPicPr>
          <p:cNvPr id="8" name="Picture 2">
            <a:extLst>
              <a:ext uri="{FF2B5EF4-FFF2-40B4-BE49-F238E27FC236}">
                <a16:creationId xmlns:a16="http://schemas.microsoft.com/office/drawing/2014/main" id="{5A46F331-93F7-4424-CD52-B84796C624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57" t="1687" r="4798" b="2936"/>
          <a:stretch/>
        </p:blipFill>
        <p:spPr bwMode="auto">
          <a:xfrm>
            <a:off x="2757714" y="1304925"/>
            <a:ext cx="7542462" cy="4428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63A800E2-D8C9-A564-42DA-B5DE297FA429}"/>
              </a:ext>
            </a:extLst>
          </p:cNvPr>
          <p:cNvSpPr txBox="1"/>
          <p:nvPr/>
        </p:nvSpPr>
        <p:spPr>
          <a:xfrm>
            <a:off x="812799" y="2817813"/>
            <a:ext cx="1944915" cy="954107"/>
          </a:xfrm>
          <a:prstGeom prst="rect">
            <a:avLst/>
          </a:prstGeom>
          <a:noFill/>
        </p:spPr>
        <p:txBody>
          <a:bodyPr wrap="square" rtlCol="0">
            <a:spAutoFit/>
          </a:bodyPr>
          <a:lstStyle/>
          <a:p>
            <a:pPr algn="ctr"/>
            <a:r>
              <a:rPr lang="en-ZA" sz="2800" b="1" dirty="0"/>
              <a:t>TB cases per 100 000</a:t>
            </a:r>
          </a:p>
        </p:txBody>
      </p:sp>
      <p:sp>
        <p:nvSpPr>
          <p:cNvPr id="10" name="TextBox 9">
            <a:extLst>
              <a:ext uri="{FF2B5EF4-FFF2-40B4-BE49-F238E27FC236}">
                <a16:creationId xmlns:a16="http://schemas.microsoft.com/office/drawing/2014/main" id="{A8995D5B-4D21-FFCE-141A-C8FBDDCF6F30}"/>
              </a:ext>
            </a:extLst>
          </p:cNvPr>
          <p:cNvSpPr txBox="1"/>
          <p:nvPr/>
        </p:nvSpPr>
        <p:spPr>
          <a:xfrm>
            <a:off x="4925864" y="5422449"/>
            <a:ext cx="2592536" cy="523220"/>
          </a:xfrm>
          <a:prstGeom prst="rect">
            <a:avLst/>
          </a:prstGeom>
          <a:solidFill>
            <a:schemeClr val="bg2"/>
          </a:solidFill>
        </p:spPr>
        <p:txBody>
          <a:bodyPr wrap="square" rtlCol="0">
            <a:spAutoFit/>
          </a:bodyPr>
          <a:lstStyle/>
          <a:p>
            <a:pPr algn="ctr"/>
            <a:r>
              <a:rPr lang="en-ZA" sz="2800" b="1" dirty="0"/>
              <a:t>Age in years</a:t>
            </a:r>
          </a:p>
        </p:txBody>
      </p:sp>
      <p:sp>
        <p:nvSpPr>
          <p:cNvPr id="11" name="TextBox 10">
            <a:extLst>
              <a:ext uri="{FF2B5EF4-FFF2-40B4-BE49-F238E27FC236}">
                <a16:creationId xmlns:a16="http://schemas.microsoft.com/office/drawing/2014/main" id="{E008EC4D-5688-5A45-2EA9-89324FDD2308}"/>
              </a:ext>
            </a:extLst>
          </p:cNvPr>
          <p:cNvSpPr txBox="1"/>
          <p:nvPr/>
        </p:nvSpPr>
        <p:spPr>
          <a:xfrm>
            <a:off x="695325" y="6009277"/>
            <a:ext cx="10656888" cy="461665"/>
          </a:xfrm>
          <a:prstGeom prst="rect">
            <a:avLst/>
          </a:prstGeom>
          <a:solidFill>
            <a:schemeClr val="bg2">
              <a:lumMod val="95000"/>
            </a:schemeClr>
          </a:solidFill>
          <a:effectLst>
            <a:outerShdw blurRad="50800" dist="38100" dir="2700000" algn="tl" rotWithShape="0">
              <a:prstClr val="black">
                <a:alpha val="40000"/>
              </a:prstClr>
            </a:outerShdw>
          </a:effectLst>
        </p:spPr>
        <p:txBody>
          <a:bodyPr wrap="square" rtlCol="0">
            <a:spAutoFit/>
          </a:bodyPr>
          <a:lstStyle/>
          <a:p>
            <a:pPr>
              <a:spcBef>
                <a:spcPct val="0"/>
              </a:spcBef>
              <a:buFontTx/>
              <a:buNone/>
            </a:pPr>
            <a:r>
              <a:rPr lang="en-ZA" sz="1200" b="0" i="0" dirty="0" err="1">
                <a:solidFill>
                  <a:srgbClr val="212121"/>
                </a:solidFill>
                <a:effectLst/>
                <a:latin typeface="BlinkMacSystemFont"/>
              </a:rPr>
              <a:t>Bunyasi</a:t>
            </a:r>
            <a:r>
              <a:rPr lang="en-ZA" sz="1200" b="0" i="0" dirty="0">
                <a:solidFill>
                  <a:srgbClr val="212121"/>
                </a:solidFill>
                <a:effectLst/>
                <a:latin typeface="BlinkMacSystemFont"/>
              </a:rPr>
              <a:t> EW, Mulenga H, </a:t>
            </a:r>
            <a:r>
              <a:rPr lang="en-ZA" sz="1200" b="0" i="0" dirty="0" err="1">
                <a:solidFill>
                  <a:srgbClr val="212121"/>
                </a:solidFill>
                <a:effectLst/>
                <a:latin typeface="BlinkMacSystemFont"/>
              </a:rPr>
              <a:t>Luabeya</a:t>
            </a:r>
            <a:r>
              <a:rPr lang="en-ZA" sz="1200" b="0" i="0" dirty="0">
                <a:solidFill>
                  <a:srgbClr val="212121"/>
                </a:solidFill>
                <a:effectLst/>
                <a:latin typeface="BlinkMacSystemFont"/>
              </a:rPr>
              <a:t> AKK, </a:t>
            </a:r>
            <a:r>
              <a:rPr lang="en-ZA" sz="1200" b="0" i="0" dirty="0" err="1">
                <a:solidFill>
                  <a:srgbClr val="212121"/>
                </a:solidFill>
                <a:effectLst/>
                <a:latin typeface="BlinkMacSystemFont"/>
              </a:rPr>
              <a:t>Shenje</a:t>
            </a:r>
            <a:r>
              <a:rPr lang="en-ZA" sz="1200" b="0" i="0" dirty="0">
                <a:solidFill>
                  <a:srgbClr val="212121"/>
                </a:solidFill>
                <a:effectLst/>
                <a:latin typeface="BlinkMacSystemFont"/>
              </a:rPr>
              <a:t> J, Mendelsohn SC, </a:t>
            </a:r>
            <a:r>
              <a:rPr lang="en-ZA" sz="1200" b="0" i="0" dirty="0" err="1">
                <a:solidFill>
                  <a:srgbClr val="212121"/>
                </a:solidFill>
                <a:effectLst/>
                <a:latin typeface="BlinkMacSystemFont"/>
              </a:rPr>
              <a:t>Nemes</a:t>
            </a:r>
            <a:r>
              <a:rPr lang="en-ZA" sz="1200" b="0" i="0" dirty="0">
                <a:solidFill>
                  <a:srgbClr val="212121"/>
                </a:solidFill>
                <a:effectLst/>
                <a:latin typeface="BlinkMacSystemFont"/>
              </a:rPr>
              <a:t> E, </a:t>
            </a:r>
            <a:r>
              <a:rPr lang="en-ZA" sz="1200" b="0" i="0" dirty="0" err="1">
                <a:solidFill>
                  <a:srgbClr val="212121"/>
                </a:solidFill>
                <a:effectLst/>
                <a:latin typeface="BlinkMacSystemFont"/>
              </a:rPr>
              <a:t>Tameris</a:t>
            </a:r>
            <a:r>
              <a:rPr lang="en-ZA" sz="1200" b="0" i="0" dirty="0">
                <a:solidFill>
                  <a:srgbClr val="212121"/>
                </a:solidFill>
                <a:effectLst/>
                <a:latin typeface="BlinkMacSystemFont"/>
              </a:rPr>
              <a:t> M, Wood R, Scriba TJ, </a:t>
            </a:r>
            <a:r>
              <a:rPr lang="en-ZA" sz="1200" b="0" i="0" dirty="0" err="1">
                <a:solidFill>
                  <a:srgbClr val="212121"/>
                </a:solidFill>
                <a:effectLst/>
                <a:latin typeface="BlinkMacSystemFont"/>
              </a:rPr>
              <a:t>Hatherill</a:t>
            </a:r>
            <a:r>
              <a:rPr lang="en-ZA" sz="1200" b="0" i="0" dirty="0">
                <a:solidFill>
                  <a:srgbClr val="212121"/>
                </a:solidFill>
                <a:effectLst/>
                <a:latin typeface="BlinkMacSystemFont"/>
              </a:rPr>
              <a:t> M. Regional changes in tuberculosis disease burden among adolescents in South Africa (2005-2015). </a:t>
            </a:r>
            <a:r>
              <a:rPr lang="en-ZA" sz="1200" b="0" i="0" dirty="0" err="1">
                <a:solidFill>
                  <a:srgbClr val="212121"/>
                </a:solidFill>
                <a:effectLst/>
                <a:latin typeface="BlinkMacSystemFont"/>
              </a:rPr>
              <a:t>PLoS</a:t>
            </a:r>
            <a:r>
              <a:rPr lang="en-ZA" sz="1200" b="0" i="0" dirty="0">
                <a:solidFill>
                  <a:srgbClr val="212121"/>
                </a:solidFill>
                <a:effectLst/>
                <a:latin typeface="BlinkMacSystemFont"/>
              </a:rPr>
              <a:t> One. 2020 Jul 1;15(7):e0235206. </a:t>
            </a:r>
            <a:r>
              <a:rPr lang="en-ZA" sz="1200" b="0" i="0" dirty="0" err="1">
                <a:solidFill>
                  <a:srgbClr val="212121"/>
                </a:solidFill>
                <a:effectLst/>
                <a:latin typeface="BlinkMacSystemFont"/>
              </a:rPr>
              <a:t>doi</a:t>
            </a:r>
            <a:r>
              <a:rPr lang="en-ZA" sz="1200" b="0" i="0" dirty="0">
                <a:solidFill>
                  <a:srgbClr val="212121"/>
                </a:solidFill>
                <a:effectLst/>
                <a:latin typeface="BlinkMacSystemFont"/>
              </a:rPr>
              <a:t>: 10.1371/journal.pone.0235206. PMID: 32609738; PMCID: PMC7329123.</a:t>
            </a:r>
            <a:endParaRPr lang="en-US" altLang="en-AU" sz="1100" b="1" dirty="0">
              <a:latin typeface="Arial" panose="020B0604020202020204" pitchFamily="34" charset="0"/>
            </a:endParaRPr>
          </a:p>
        </p:txBody>
      </p:sp>
      <p:sp>
        <p:nvSpPr>
          <p:cNvPr id="20" name="Rectangle 19">
            <a:extLst>
              <a:ext uri="{FF2B5EF4-FFF2-40B4-BE49-F238E27FC236}">
                <a16:creationId xmlns:a16="http://schemas.microsoft.com/office/drawing/2014/main" id="{C63A4669-8F22-AA87-DB1B-4CB2F942BE05}"/>
              </a:ext>
            </a:extLst>
          </p:cNvPr>
          <p:cNvSpPr/>
          <p:nvPr/>
        </p:nvSpPr>
        <p:spPr>
          <a:xfrm>
            <a:off x="9385776" y="1580618"/>
            <a:ext cx="1470910" cy="96150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6" name="TextBox 15">
            <a:extLst>
              <a:ext uri="{FF2B5EF4-FFF2-40B4-BE49-F238E27FC236}">
                <a16:creationId xmlns:a16="http://schemas.microsoft.com/office/drawing/2014/main" id="{B8E86EC8-044A-851D-D847-ADC40FFD8024}"/>
              </a:ext>
            </a:extLst>
          </p:cNvPr>
          <p:cNvSpPr txBox="1"/>
          <p:nvPr/>
        </p:nvSpPr>
        <p:spPr>
          <a:xfrm>
            <a:off x="9879261" y="2304885"/>
            <a:ext cx="2322286" cy="461665"/>
          </a:xfrm>
          <a:prstGeom prst="rect">
            <a:avLst/>
          </a:prstGeom>
          <a:noFill/>
        </p:spPr>
        <p:txBody>
          <a:bodyPr wrap="square" rtlCol="0">
            <a:spAutoFit/>
          </a:bodyPr>
          <a:lstStyle/>
          <a:p>
            <a:r>
              <a:rPr lang="en-ZA" sz="2400" dirty="0"/>
              <a:t>2005</a:t>
            </a:r>
          </a:p>
        </p:txBody>
      </p:sp>
      <p:sp>
        <p:nvSpPr>
          <p:cNvPr id="17" name="TextBox 16">
            <a:extLst>
              <a:ext uri="{FF2B5EF4-FFF2-40B4-BE49-F238E27FC236}">
                <a16:creationId xmlns:a16="http://schemas.microsoft.com/office/drawing/2014/main" id="{B46B3E7C-864A-D420-A83A-CDB407F73DAE}"/>
              </a:ext>
            </a:extLst>
          </p:cNvPr>
          <p:cNvSpPr txBox="1"/>
          <p:nvPr/>
        </p:nvSpPr>
        <p:spPr>
          <a:xfrm>
            <a:off x="9879261" y="2956570"/>
            <a:ext cx="2322286" cy="461665"/>
          </a:xfrm>
          <a:prstGeom prst="rect">
            <a:avLst/>
          </a:prstGeom>
          <a:noFill/>
        </p:spPr>
        <p:txBody>
          <a:bodyPr wrap="square" rtlCol="0">
            <a:spAutoFit/>
          </a:bodyPr>
          <a:lstStyle/>
          <a:p>
            <a:r>
              <a:rPr lang="en-ZA" sz="2400" dirty="0"/>
              <a:t>2015</a:t>
            </a:r>
          </a:p>
        </p:txBody>
      </p:sp>
      <p:sp>
        <p:nvSpPr>
          <p:cNvPr id="18" name="Rectangle 17">
            <a:extLst>
              <a:ext uri="{FF2B5EF4-FFF2-40B4-BE49-F238E27FC236}">
                <a16:creationId xmlns:a16="http://schemas.microsoft.com/office/drawing/2014/main" id="{23352104-655C-EE94-C6F8-CFF113FDB986}"/>
              </a:ext>
            </a:extLst>
          </p:cNvPr>
          <p:cNvSpPr/>
          <p:nvPr/>
        </p:nvSpPr>
        <p:spPr>
          <a:xfrm>
            <a:off x="9269661" y="2304885"/>
            <a:ext cx="606879" cy="553337"/>
          </a:xfrm>
          <a:prstGeom prst="rect">
            <a:avLst/>
          </a:prstGeom>
          <a:solidFill>
            <a:srgbClr val="F6C5DF"/>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9" name="Rectangle 18">
            <a:extLst>
              <a:ext uri="{FF2B5EF4-FFF2-40B4-BE49-F238E27FC236}">
                <a16:creationId xmlns:a16="http://schemas.microsoft.com/office/drawing/2014/main" id="{73AE53E9-8B1F-12F4-3672-63E4DC371393}"/>
              </a:ext>
            </a:extLst>
          </p:cNvPr>
          <p:cNvSpPr/>
          <p:nvPr/>
        </p:nvSpPr>
        <p:spPr>
          <a:xfrm>
            <a:off x="9269661" y="2968457"/>
            <a:ext cx="606879" cy="553337"/>
          </a:xfrm>
          <a:prstGeom prst="rect">
            <a:avLst/>
          </a:prstGeom>
          <a:solidFill>
            <a:srgbClr val="BFC5FA"/>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5981024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D19F6E-65FF-21FA-A14A-ED93B417805D}"/>
              </a:ext>
            </a:extLst>
          </p:cNvPr>
          <p:cNvSpPr>
            <a:spLocks noGrp="1"/>
          </p:cNvSpPr>
          <p:nvPr>
            <p:ph type="title"/>
          </p:nvPr>
        </p:nvSpPr>
        <p:spPr>
          <a:xfrm>
            <a:off x="695325" y="188913"/>
            <a:ext cx="7470775" cy="1116012"/>
          </a:xfrm>
        </p:spPr>
        <p:txBody>
          <a:bodyPr>
            <a:normAutofit fontScale="90000"/>
          </a:bodyPr>
          <a:lstStyle/>
          <a:p>
            <a:r>
              <a:rPr lang="en-US" dirty="0"/>
              <a:t>Age-related spectrum of TB in children and adolescents</a:t>
            </a:r>
            <a:endParaRPr lang="en-ZA" dirty="0"/>
          </a:p>
        </p:txBody>
      </p:sp>
      <p:sp>
        <p:nvSpPr>
          <p:cNvPr id="8" name="TextBox 7">
            <a:extLst>
              <a:ext uri="{FF2B5EF4-FFF2-40B4-BE49-F238E27FC236}">
                <a16:creationId xmlns:a16="http://schemas.microsoft.com/office/drawing/2014/main" id="{52285710-CB3E-BAD7-FEAE-4054F3D23EA5}"/>
              </a:ext>
            </a:extLst>
          </p:cNvPr>
          <p:cNvSpPr txBox="1"/>
          <p:nvPr/>
        </p:nvSpPr>
        <p:spPr>
          <a:xfrm>
            <a:off x="695325" y="6009277"/>
            <a:ext cx="8232775" cy="692497"/>
          </a:xfrm>
          <a:prstGeom prst="rect">
            <a:avLst/>
          </a:prstGeom>
          <a:solidFill>
            <a:schemeClr val="bg2">
              <a:lumMod val="95000"/>
            </a:schemeClr>
          </a:solidFill>
          <a:effectLst>
            <a:outerShdw blurRad="50800" dist="38100" dir="2700000" algn="tl" rotWithShape="0">
              <a:prstClr val="black">
                <a:alpha val="40000"/>
              </a:prstClr>
            </a:outerShdw>
          </a:effectLst>
        </p:spPr>
        <p:txBody>
          <a:bodyPr wrap="square" rtlCol="0">
            <a:spAutoFit/>
          </a:bodyPr>
          <a:lstStyle/>
          <a:p>
            <a:pPr>
              <a:spcBef>
                <a:spcPct val="0"/>
              </a:spcBef>
              <a:buFontTx/>
              <a:buNone/>
            </a:pPr>
            <a:r>
              <a:rPr lang="en-ZA" sz="1300" dirty="0"/>
              <a:t>Seddon JA, Chiang SS, Esmail H, </a:t>
            </a:r>
            <a:r>
              <a:rPr lang="en-ZA" sz="1300" dirty="0" err="1"/>
              <a:t>Coussens</a:t>
            </a:r>
            <a:r>
              <a:rPr lang="en-ZA" sz="1300" dirty="0"/>
              <a:t> AK. The Wonder Years: What Can Primary School Children Teach Us About Immunity to Mycobacterium tuberculosis? Front Immunol. 2018 Dec 13;9:2946. </a:t>
            </a:r>
            <a:r>
              <a:rPr lang="en-ZA" sz="1300" dirty="0" err="1"/>
              <a:t>doi</a:t>
            </a:r>
            <a:r>
              <a:rPr lang="en-ZA" sz="1300" dirty="0"/>
              <a:t>: 10.3389/fimmu.2018.02946. PMID: 30619306; PMCID: PMC6300506.</a:t>
            </a:r>
            <a:endParaRPr lang="en-US" altLang="en-AU" sz="1300" dirty="0"/>
          </a:p>
        </p:txBody>
      </p:sp>
      <p:pic>
        <p:nvPicPr>
          <p:cNvPr id="10" name="Picture 9">
            <a:extLst>
              <a:ext uri="{FF2B5EF4-FFF2-40B4-BE49-F238E27FC236}">
                <a16:creationId xmlns:a16="http://schemas.microsoft.com/office/drawing/2014/main" id="{6DE25B24-A831-E023-08BD-E4A6035E0896}"/>
              </a:ext>
            </a:extLst>
          </p:cNvPr>
          <p:cNvPicPr>
            <a:picLocks noChangeAspect="1"/>
          </p:cNvPicPr>
          <p:nvPr/>
        </p:nvPicPr>
        <p:blipFill rotWithShape="1">
          <a:blip r:embed="rId3"/>
          <a:srcRect t="7036" b="6325"/>
          <a:stretch/>
        </p:blipFill>
        <p:spPr>
          <a:xfrm>
            <a:off x="1610342" y="1199951"/>
            <a:ext cx="6402739" cy="4305300"/>
          </a:xfrm>
          <a:prstGeom prst="rect">
            <a:avLst/>
          </a:prstGeom>
        </p:spPr>
      </p:pic>
      <p:pic>
        <p:nvPicPr>
          <p:cNvPr id="13" name="Picture 12">
            <a:extLst>
              <a:ext uri="{FF2B5EF4-FFF2-40B4-BE49-F238E27FC236}">
                <a16:creationId xmlns:a16="http://schemas.microsoft.com/office/drawing/2014/main" id="{AF27C63B-C176-BB1A-9BF2-5F7F3E51F9A7}"/>
              </a:ext>
            </a:extLst>
          </p:cNvPr>
          <p:cNvPicPr>
            <a:picLocks noChangeAspect="1"/>
          </p:cNvPicPr>
          <p:nvPr/>
        </p:nvPicPr>
        <p:blipFill>
          <a:blip r:embed="rId4"/>
          <a:stretch>
            <a:fillRect/>
          </a:stretch>
        </p:blipFill>
        <p:spPr>
          <a:xfrm>
            <a:off x="695325" y="5467151"/>
            <a:ext cx="8588484" cy="396274"/>
          </a:xfrm>
          <a:prstGeom prst="rect">
            <a:avLst/>
          </a:prstGeom>
        </p:spPr>
      </p:pic>
      <p:pic>
        <p:nvPicPr>
          <p:cNvPr id="15" name="Picture 14">
            <a:extLst>
              <a:ext uri="{FF2B5EF4-FFF2-40B4-BE49-F238E27FC236}">
                <a16:creationId xmlns:a16="http://schemas.microsoft.com/office/drawing/2014/main" id="{6ABE40EB-F39A-4454-93EE-70B7A976DD8A}"/>
              </a:ext>
            </a:extLst>
          </p:cNvPr>
          <p:cNvPicPr>
            <a:picLocks noChangeAspect="1"/>
          </p:cNvPicPr>
          <p:nvPr/>
        </p:nvPicPr>
        <p:blipFill>
          <a:blip r:embed="rId5"/>
          <a:stretch>
            <a:fillRect/>
          </a:stretch>
        </p:blipFill>
        <p:spPr>
          <a:xfrm>
            <a:off x="9283809" y="0"/>
            <a:ext cx="2805427" cy="6774716"/>
          </a:xfrm>
          <a:prstGeom prst="rect">
            <a:avLst/>
          </a:prstGeom>
        </p:spPr>
      </p:pic>
      <p:sp>
        <p:nvSpPr>
          <p:cNvPr id="16" name="TextBox 15">
            <a:extLst>
              <a:ext uri="{FF2B5EF4-FFF2-40B4-BE49-F238E27FC236}">
                <a16:creationId xmlns:a16="http://schemas.microsoft.com/office/drawing/2014/main" id="{98E05DFE-7E5B-7F88-CE88-E50FECB1D6E5}"/>
              </a:ext>
            </a:extLst>
          </p:cNvPr>
          <p:cNvSpPr txBox="1"/>
          <p:nvPr/>
        </p:nvSpPr>
        <p:spPr>
          <a:xfrm>
            <a:off x="2392403" y="1653022"/>
            <a:ext cx="1471127" cy="923330"/>
          </a:xfrm>
          <a:prstGeom prst="rect">
            <a:avLst/>
          </a:prstGeom>
          <a:noFill/>
        </p:spPr>
        <p:txBody>
          <a:bodyPr wrap="square" rtlCol="0">
            <a:spAutoFit/>
          </a:bodyPr>
          <a:lstStyle/>
          <a:p>
            <a:pPr algn="ctr"/>
            <a:r>
              <a:rPr lang="en-AU" b="1" dirty="0">
                <a:solidFill>
                  <a:srgbClr val="C00000"/>
                </a:solidFill>
              </a:rPr>
              <a:t>Young at high risk of severe disease</a:t>
            </a:r>
          </a:p>
        </p:txBody>
      </p:sp>
      <p:sp>
        <p:nvSpPr>
          <p:cNvPr id="17" name="TextBox 16">
            <a:extLst>
              <a:ext uri="{FF2B5EF4-FFF2-40B4-BE49-F238E27FC236}">
                <a16:creationId xmlns:a16="http://schemas.microsoft.com/office/drawing/2014/main" id="{17978540-9A2B-3765-01DD-FDDA6B455636}"/>
              </a:ext>
            </a:extLst>
          </p:cNvPr>
          <p:cNvSpPr txBox="1"/>
          <p:nvPr/>
        </p:nvSpPr>
        <p:spPr>
          <a:xfrm>
            <a:off x="3968195" y="3511293"/>
            <a:ext cx="2127805" cy="646331"/>
          </a:xfrm>
          <a:prstGeom prst="rect">
            <a:avLst/>
          </a:prstGeom>
          <a:noFill/>
        </p:spPr>
        <p:txBody>
          <a:bodyPr wrap="square" rtlCol="0">
            <a:spAutoFit/>
          </a:bodyPr>
          <a:lstStyle/>
          <a:p>
            <a:pPr algn="ctr"/>
            <a:r>
              <a:rPr lang="en-AU" b="1" dirty="0">
                <a:solidFill>
                  <a:srgbClr val="002060"/>
                </a:solidFill>
              </a:rPr>
              <a:t>Clinical diagnosis often required</a:t>
            </a:r>
          </a:p>
        </p:txBody>
      </p:sp>
      <p:sp>
        <p:nvSpPr>
          <p:cNvPr id="18" name="TextBox 17">
            <a:extLst>
              <a:ext uri="{FF2B5EF4-FFF2-40B4-BE49-F238E27FC236}">
                <a16:creationId xmlns:a16="http://schemas.microsoft.com/office/drawing/2014/main" id="{3EE70F4C-D324-70D7-9B5E-EFECC91F6296}"/>
              </a:ext>
            </a:extLst>
          </p:cNvPr>
          <p:cNvSpPr txBox="1"/>
          <p:nvPr/>
        </p:nvSpPr>
        <p:spPr>
          <a:xfrm>
            <a:off x="6082440" y="1653022"/>
            <a:ext cx="1627363" cy="923330"/>
          </a:xfrm>
          <a:prstGeom prst="rect">
            <a:avLst/>
          </a:prstGeom>
          <a:noFill/>
        </p:spPr>
        <p:txBody>
          <a:bodyPr wrap="square" rtlCol="0">
            <a:spAutoFit/>
          </a:bodyPr>
          <a:lstStyle/>
          <a:p>
            <a:pPr algn="ctr"/>
            <a:r>
              <a:rPr lang="en-AU" b="1" dirty="0">
                <a:solidFill>
                  <a:srgbClr val="00B050"/>
                </a:solidFill>
              </a:rPr>
              <a:t>Bacteriological</a:t>
            </a:r>
          </a:p>
          <a:p>
            <a:pPr algn="ctr"/>
            <a:r>
              <a:rPr lang="en-AU" b="1" dirty="0">
                <a:solidFill>
                  <a:srgbClr val="00B050"/>
                </a:solidFill>
              </a:rPr>
              <a:t>confirmation more common</a:t>
            </a:r>
          </a:p>
        </p:txBody>
      </p:sp>
    </p:spTree>
    <p:extLst>
      <p:ext uri="{BB962C8B-B14F-4D97-AF65-F5344CB8AC3E}">
        <p14:creationId xmlns:p14="http://schemas.microsoft.com/office/powerpoint/2010/main" val="31994711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45FA7-CC43-83EA-FE29-3BBDC7537196}"/>
              </a:ext>
            </a:extLst>
          </p:cNvPr>
          <p:cNvSpPr>
            <a:spLocks noGrp="1"/>
          </p:cNvSpPr>
          <p:nvPr>
            <p:ph type="title"/>
          </p:nvPr>
        </p:nvSpPr>
        <p:spPr/>
        <p:txBody>
          <a:bodyPr/>
          <a:lstStyle/>
          <a:p>
            <a:r>
              <a:rPr lang="en-ZA" dirty="0"/>
              <a:t>Site of disease presentation</a:t>
            </a:r>
          </a:p>
        </p:txBody>
      </p:sp>
      <p:sp>
        <p:nvSpPr>
          <p:cNvPr id="3" name="Text Placeholder 2">
            <a:extLst>
              <a:ext uri="{FF2B5EF4-FFF2-40B4-BE49-F238E27FC236}">
                <a16:creationId xmlns:a16="http://schemas.microsoft.com/office/drawing/2014/main" id="{30ED6B4A-B6AF-159C-2F8A-E3AFDDCC706A}"/>
              </a:ext>
            </a:extLst>
          </p:cNvPr>
          <p:cNvSpPr>
            <a:spLocks noGrp="1"/>
          </p:cNvSpPr>
          <p:nvPr>
            <p:ph type="body" sz="quarter" idx="10"/>
          </p:nvPr>
        </p:nvSpPr>
        <p:spPr>
          <a:xfrm>
            <a:off x="695324" y="1376363"/>
            <a:ext cx="10899775" cy="4500562"/>
          </a:xfrm>
        </p:spPr>
        <p:txBody>
          <a:bodyPr>
            <a:normAutofit/>
          </a:bodyPr>
          <a:lstStyle/>
          <a:p>
            <a:r>
              <a:rPr lang="en-ZA" sz="3200" dirty="0"/>
              <a:t>Most TB cases are </a:t>
            </a:r>
            <a:r>
              <a:rPr lang="en-ZA" sz="3200" b="1" dirty="0"/>
              <a:t>pulmonary</a:t>
            </a:r>
            <a:r>
              <a:rPr lang="en-ZA" sz="3200" dirty="0"/>
              <a:t> TB:</a:t>
            </a:r>
          </a:p>
          <a:p>
            <a:pPr lvl="1"/>
            <a:r>
              <a:rPr lang="en-ZA" sz="2800" dirty="0"/>
              <a:t>75% in younger children</a:t>
            </a:r>
          </a:p>
          <a:p>
            <a:pPr lvl="1">
              <a:spcAft>
                <a:spcPts val="1200"/>
              </a:spcAft>
            </a:pPr>
            <a:r>
              <a:rPr lang="en-ZA" sz="2800" dirty="0"/>
              <a:t>90% in older children</a:t>
            </a:r>
          </a:p>
          <a:p>
            <a:pPr lvl="1">
              <a:spcAft>
                <a:spcPts val="1200"/>
              </a:spcAft>
            </a:pPr>
            <a:endParaRPr lang="en-ZA" sz="2400" dirty="0"/>
          </a:p>
          <a:p>
            <a:r>
              <a:rPr lang="en-ZA" sz="3200" b="1" dirty="0"/>
              <a:t>Extrapulmonary</a:t>
            </a:r>
            <a:r>
              <a:rPr lang="en-ZA" sz="3200" dirty="0"/>
              <a:t> TB presentation varies with age: </a:t>
            </a:r>
          </a:p>
          <a:p>
            <a:pPr lvl="1">
              <a:spcAft>
                <a:spcPts val="1200"/>
              </a:spcAft>
            </a:pPr>
            <a:r>
              <a:rPr lang="en-ZA" sz="2800" dirty="0"/>
              <a:t>Lymph node TB, pleural TB and disseminated TB are commonest forms</a:t>
            </a:r>
          </a:p>
          <a:p>
            <a:pPr>
              <a:spcAft>
                <a:spcPts val="1200"/>
              </a:spcAft>
            </a:pPr>
            <a:r>
              <a:rPr lang="en-ZA" sz="3200" dirty="0"/>
              <a:t>TB treatment </a:t>
            </a:r>
            <a:r>
              <a:rPr lang="en-ZA" sz="3200" b="1" dirty="0"/>
              <a:t>success rate</a:t>
            </a:r>
            <a:r>
              <a:rPr lang="en-ZA" sz="3200" dirty="0"/>
              <a:t> in children is </a:t>
            </a:r>
            <a:r>
              <a:rPr lang="en-ZA" sz="3200" b="1" dirty="0"/>
              <a:t>high</a:t>
            </a:r>
            <a:r>
              <a:rPr lang="en-ZA" sz="3200" dirty="0"/>
              <a:t>.</a:t>
            </a:r>
          </a:p>
          <a:p>
            <a:r>
              <a:rPr lang="en-ZA" sz="3200" dirty="0"/>
              <a:t>TB is often misdiagnosed as HIV, pneumonia or malnutrition.</a:t>
            </a:r>
          </a:p>
          <a:p>
            <a:endParaRPr lang="en-ZA" sz="3200" dirty="0"/>
          </a:p>
        </p:txBody>
      </p:sp>
      <p:pic>
        <p:nvPicPr>
          <p:cNvPr id="5" name="Graphic 4" descr="Lungs with solid fill">
            <a:extLst>
              <a:ext uri="{FF2B5EF4-FFF2-40B4-BE49-F238E27FC236}">
                <a16:creationId xmlns:a16="http://schemas.microsoft.com/office/drawing/2014/main" id="{B63C9556-1D15-5FE3-BDB4-F1BC6F0260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54018" y="1286067"/>
            <a:ext cx="1742049" cy="1742049"/>
          </a:xfrm>
          <a:prstGeom prst="rect">
            <a:avLst/>
          </a:prstGeom>
        </p:spPr>
      </p:pic>
    </p:spTree>
    <p:extLst>
      <p:ext uri="{BB962C8B-B14F-4D97-AF65-F5344CB8AC3E}">
        <p14:creationId xmlns:p14="http://schemas.microsoft.com/office/powerpoint/2010/main" val="29064247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4A09-D121-3386-8902-4571AE87C99B}"/>
              </a:ext>
            </a:extLst>
          </p:cNvPr>
          <p:cNvSpPr>
            <a:spLocks noGrp="1"/>
          </p:cNvSpPr>
          <p:nvPr>
            <p:ph type="title"/>
          </p:nvPr>
        </p:nvSpPr>
        <p:spPr/>
        <p:txBody>
          <a:bodyPr/>
          <a:lstStyle/>
          <a:p>
            <a:r>
              <a:rPr lang="en-ZA" dirty="0"/>
              <a:t>Multidrug resistant TB</a:t>
            </a:r>
          </a:p>
        </p:txBody>
      </p:sp>
      <p:sp>
        <p:nvSpPr>
          <p:cNvPr id="3" name="Text Placeholder 2">
            <a:extLst>
              <a:ext uri="{FF2B5EF4-FFF2-40B4-BE49-F238E27FC236}">
                <a16:creationId xmlns:a16="http://schemas.microsoft.com/office/drawing/2014/main" id="{99C75FAE-FF85-32F0-807B-37DA8493A5B7}"/>
              </a:ext>
            </a:extLst>
          </p:cNvPr>
          <p:cNvSpPr>
            <a:spLocks noGrp="1"/>
          </p:cNvSpPr>
          <p:nvPr>
            <p:ph type="body" sz="quarter" idx="10"/>
          </p:nvPr>
        </p:nvSpPr>
        <p:spPr>
          <a:xfrm>
            <a:off x="695325" y="1376363"/>
            <a:ext cx="9123924" cy="4500562"/>
          </a:xfrm>
        </p:spPr>
        <p:txBody>
          <a:bodyPr>
            <a:normAutofit fontScale="92500" lnSpcReduction="10000"/>
          </a:bodyPr>
          <a:lstStyle/>
          <a:p>
            <a:pPr>
              <a:spcAft>
                <a:spcPts val="1800"/>
              </a:spcAft>
              <a:defRPr/>
            </a:pPr>
            <a:r>
              <a:rPr lang="en-ZA" dirty="0"/>
              <a:t>Incidence in children and adolescents reflect epidemiology of MDR/RR TB in adults in same community.</a:t>
            </a:r>
          </a:p>
          <a:p>
            <a:pPr>
              <a:spcAft>
                <a:spcPts val="1800"/>
              </a:spcAft>
              <a:defRPr/>
            </a:pPr>
            <a:r>
              <a:rPr lang="en-ZA" dirty="0"/>
              <a:t>Infection and disease risks for drug resistant TB following exposure are similar to drug-susceptible TB.</a:t>
            </a:r>
            <a:endParaRPr lang="en-US" dirty="0"/>
          </a:p>
          <a:p>
            <a:pPr>
              <a:spcAft>
                <a:spcPts val="1800"/>
              </a:spcAft>
              <a:defRPr/>
            </a:pPr>
            <a:r>
              <a:rPr lang="en-US" dirty="0"/>
              <a:t>Major case detection and treatment gap, especially in children.</a:t>
            </a:r>
          </a:p>
          <a:p>
            <a:pPr>
              <a:spcAft>
                <a:spcPts val="1800"/>
              </a:spcAft>
              <a:defRPr/>
            </a:pPr>
            <a:r>
              <a:rPr lang="en-ZA" dirty="0"/>
              <a:t>New cases of MDR/RR TB from primary transmission much more common than from previous TB treatment.</a:t>
            </a:r>
          </a:p>
          <a:p>
            <a:pPr>
              <a:spcAft>
                <a:spcPts val="1800"/>
              </a:spcAft>
              <a:defRPr/>
            </a:pPr>
            <a:r>
              <a:rPr lang="en-ZA" dirty="0"/>
              <a:t>Improving treatment options – shorter, safer, oral.</a:t>
            </a:r>
          </a:p>
          <a:p>
            <a:pPr>
              <a:spcAft>
                <a:spcPts val="1800"/>
              </a:spcAft>
              <a:defRPr/>
            </a:pPr>
            <a:r>
              <a:rPr lang="en-ZA" dirty="0"/>
              <a:t>TPT recommendations for contacts of drug-resistant TB.</a:t>
            </a:r>
            <a:endParaRPr lang="en-US" dirty="0">
              <a:latin typeface="Helvetica 57 Condensed" charset="0"/>
            </a:endParaRPr>
          </a:p>
          <a:p>
            <a:endParaRPr lang="en-ZA" dirty="0"/>
          </a:p>
        </p:txBody>
      </p:sp>
      <p:pic>
        <p:nvPicPr>
          <p:cNvPr id="9" name="Graphic 8" descr="Medicine with solid fill">
            <a:extLst>
              <a:ext uri="{FF2B5EF4-FFF2-40B4-BE49-F238E27FC236}">
                <a16:creationId xmlns:a16="http://schemas.microsoft.com/office/drawing/2014/main" id="{841241CB-8B6E-F3DA-60AB-D3D7C4419F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9819249" y="199225"/>
            <a:ext cx="1567478" cy="1706369"/>
          </a:xfrm>
          <a:prstGeom prst="rect">
            <a:avLst/>
          </a:prstGeom>
        </p:spPr>
      </p:pic>
    </p:spTree>
    <p:extLst>
      <p:ext uri="{BB962C8B-B14F-4D97-AF65-F5344CB8AC3E}">
        <p14:creationId xmlns:p14="http://schemas.microsoft.com/office/powerpoint/2010/main" val="32175048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9A4E9-8D6D-9D39-5AB6-8FBB8D92779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61FFEA-68E4-CD3B-B706-6499B8E12BFA}"/>
              </a:ext>
            </a:extLst>
          </p:cNvPr>
          <p:cNvSpPr>
            <a:spLocks noGrp="1"/>
          </p:cNvSpPr>
          <p:nvPr>
            <p:ph type="title"/>
          </p:nvPr>
        </p:nvSpPr>
        <p:spPr/>
        <p:txBody>
          <a:bodyPr>
            <a:normAutofit fontScale="90000"/>
          </a:bodyPr>
          <a:lstStyle/>
          <a:p>
            <a:r>
              <a:rPr lang="en-US" dirty="0"/>
              <a:t>Routine TB </a:t>
            </a:r>
            <a:br>
              <a:rPr lang="en-US" dirty="0"/>
            </a:br>
            <a:r>
              <a:rPr lang="en-US" dirty="0"/>
              <a:t>recording and reporting </a:t>
            </a:r>
            <a:endParaRPr lang="en-ZA" dirty="0"/>
          </a:p>
        </p:txBody>
      </p:sp>
    </p:spTree>
    <p:extLst>
      <p:ext uri="{BB962C8B-B14F-4D97-AF65-F5344CB8AC3E}">
        <p14:creationId xmlns:p14="http://schemas.microsoft.com/office/powerpoint/2010/main" val="13362165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1D193-F02C-290D-0656-72402CBAED3D}"/>
              </a:ext>
            </a:extLst>
          </p:cNvPr>
          <p:cNvSpPr>
            <a:spLocks noGrp="1"/>
          </p:cNvSpPr>
          <p:nvPr>
            <p:ph type="title"/>
          </p:nvPr>
        </p:nvSpPr>
        <p:spPr/>
        <p:txBody>
          <a:bodyPr/>
          <a:lstStyle/>
          <a:p>
            <a:r>
              <a:rPr lang="en-US" dirty="0"/>
              <a:t>Routine TB recording and reporting </a:t>
            </a:r>
            <a:endParaRPr lang="en-ZA" dirty="0"/>
          </a:p>
        </p:txBody>
      </p:sp>
      <p:sp>
        <p:nvSpPr>
          <p:cNvPr id="3" name="Text Placeholder 2">
            <a:extLst>
              <a:ext uri="{FF2B5EF4-FFF2-40B4-BE49-F238E27FC236}">
                <a16:creationId xmlns:a16="http://schemas.microsoft.com/office/drawing/2014/main" id="{13233C5E-DC14-D8C1-237C-3846950F1B86}"/>
              </a:ext>
            </a:extLst>
          </p:cNvPr>
          <p:cNvSpPr>
            <a:spLocks noGrp="1"/>
          </p:cNvSpPr>
          <p:nvPr>
            <p:ph type="body" sz="quarter" idx="10"/>
          </p:nvPr>
        </p:nvSpPr>
        <p:spPr/>
        <p:txBody>
          <a:bodyPr>
            <a:normAutofit lnSpcReduction="10000"/>
          </a:bodyPr>
          <a:lstStyle/>
          <a:p>
            <a:r>
              <a:rPr lang="en-US" dirty="0"/>
              <a:t>All children and adolescents diagnosed with TB must be reported to the NTP.</a:t>
            </a:r>
          </a:p>
          <a:p>
            <a:endParaRPr lang="en-US" sz="1800" dirty="0"/>
          </a:p>
          <a:p>
            <a:r>
              <a:rPr lang="en-US" dirty="0"/>
              <a:t>All contact investigations and use of TPT should be registered.</a:t>
            </a:r>
          </a:p>
          <a:p>
            <a:endParaRPr lang="en-US" sz="1800" dirty="0"/>
          </a:p>
          <a:p>
            <a:r>
              <a:rPr lang="en-US" dirty="0"/>
              <a:t>Data are critical to determine and monitor epidemiology such as:</a:t>
            </a:r>
          </a:p>
          <a:p>
            <a:pPr lvl="1"/>
            <a:r>
              <a:rPr lang="en-US" dirty="0"/>
              <a:t>Numbers and proportions of total TB caseload and by five-year age bands: 0-4; 5-9; 10-14; and 15-19 years </a:t>
            </a:r>
          </a:p>
          <a:p>
            <a:pPr lvl="1"/>
            <a:r>
              <a:rPr lang="en-US" dirty="0"/>
              <a:t>By TB site; bacteriological confirmation; drug susceptibility</a:t>
            </a:r>
          </a:p>
          <a:p>
            <a:pPr lvl="1"/>
            <a:r>
              <a:rPr lang="en-US" dirty="0"/>
              <a:t>Treatment outcomes</a:t>
            </a:r>
          </a:p>
          <a:p>
            <a:pPr lvl="1"/>
            <a:r>
              <a:rPr lang="en-US" dirty="0"/>
              <a:t>Coverage of contact screening</a:t>
            </a:r>
          </a:p>
          <a:p>
            <a:pPr lvl="1"/>
            <a:r>
              <a:rPr lang="en-US" dirty="0"/>
              <a:t>TPT initiation and completion </a:t>
            </a:r>
          </a:p>
          <a:p>
            <a:pPr lvl="1"/>
            <a:endParaRPr lang="en-US" dirty="0"/>
          </a:p>
          <a:p>
            <a:r>
              <a:rPr lang="en-US" dirty="0"/>
              <a:t>Baseline data are also critical to evaluate gaps and programmatic response</a:t>
            </a:r>
          </a:p>
          <a:p>
            <a:endParaRPr lang="en-ZA" dirty="0"/>
          </a:p>
        </p:txBody>
      </p:sp>
      <p:pic>
        <p:nvPicPr>
          <p:cNvPr id="5" name="Graphic 4" descr="Clipboard with solid fill">
            <a:extLst>
              <a:ext uri="{FF2B5EF4-FFF2-40B4-BE49-F238E27FC236}">
                <a16:creationId xmlns:a16="http://schemas.microsoft.com/office/drawing/2014/main" id="{7822888B-025E-B35C-88B5-8C4A256609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68597" y="292051"/>
            <a:ext cx="914400" cy="914400"/>
          </a:xfrm>
          <a:prstGeom prst="rect">
            <a:avLst/>
          </a:prstGeom>
        </p:spPr>
      </p:pic>
      <p:pic>
        <p:nvPicPr>
          <p:cNvPr id="7" name="Graphic 6" descr="Document with solid fill">
            <a:extLst>
              <a:ext uri="{FF2B5EF4-FFF2-40B4-BE49-F238E27FC236}">
                <a16:creationId xmlns:a16="http://schemas.microsoft.com/office/drawing/2014/main" id="{B1F66023-836F-6F95-59BF-448069C8DEB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42181" y="292051"/>
            <a:ext cx="914400" cy="914400"/>
          </a:xfrm>
          <a:prstGeom prst="rect">
            <a:avLst/>
          </a:prstGeom>
        </p:spPr>
      </p:pic>
    </p:spTree>
    <p:extLst>
      <p:ext uri="{BB962C8B-B14F-4D97-AF65-F5344CB8AC3E}">
        <p14:creationId xmlns:p14="http://schemas.microsoft.com/office/powerpoint/2010/main" val="7329027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ACBDA2-758F-80F6-B734-98479EAEEB6D}"/>
              </a:ext>
            </a:extLst>
          </p:cNvPr>
          <p:cNvSpPr>
            <a:spLocks noGrp="1"/>
          </p:cNvSpPr>
          <p:nvPr>
            <p:ph type="title"/>
          </p:nvPr>
        </p:nvSpPr>
        <p:spPr/>
        <p:txBody>
          <a:bodyPr/>
          <a:lstStyle/>
          <a:p>
            <a:r>
              <a:rPr lang="en-ZA" dirty="0"/>
              <a:t>Case study quiz – group exercise</a:t>
            </a:r>
          </a:p>
        </p:txBody>
      </p:sp>
      <p:sp>
        <p:nvSpPr>
          <p:cNvPr id="2" name="TextBox 1">
            <a:extLst>
              <a:ext uri="{FF2B5EF4-FFF2-40B4-BE49-F238E27FC236}">
                <a16:creationId xmlns:a16="http://schemas.microsoft.com/office/drawing/2014/main" id="{D677A546-7305-573E-9CF0-09DF93EDD564}"/>
              </a:ext>
            </a:extLst>
          </p:cNvPr>
          <p:cNvSpPr txBox="1"/>
          <p:nvPr/>
        </p:nvSpPr>
        <p:spPr>
          <a:xfrm>
            <a:off x="-8598369" y="-409684"/>
            <a:ext cx="8485648" cy="7663636"/>
          </a:xfrm>
          <a:prstGeom prst="rect">
            <a:avLst/>
          </a:prstGeom>
          <a:solidFill>
            <a:schemeClr val="bg2"/>
          </a:solidFill>
          <a:ln w="57150">
            <a:solidFill>
              <a:srgbClr val="006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00000"/>
                </a:solidFill>
                <a:effectLst/>
                <a:uLnTx/>
                <a:uFillTx/>
                <a:latin typeface="Calibri"/>
                <a:ea typeface="+mn-ea"/>
                <a:cs typeface="+mn-cs"/>
              </a:rPr>
              <a:t>Note to facilitator: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1" i="1"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1" i="1"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1" i="1"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1" u="none" strike="noStrike" kern="1200" cap="none" spc="0" normalizeH="0" baseline="0" noProof="0" dirty="0">
                <a:ln>
                  <a:noFill/>
                </a:ln>
                <a:solidFill>
                  <a:srgbClr val="000000"/>
                </a:solidFill>
                <a:effectLst/>
                <a:uLnTx/>
                <a:uFillTx/>
                <a:latin typeface="Calibri"/>
                <a:ea typeface="+mn-ea"/>
                <a:cs typeface="+mn-cs"/>
              </a:rPr>
              <a:t>Suggested instructions: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rgbClr val="0060A0"/>
                </a:solidFill>
                <a:latin typeface="Calibri"/>
              </a:rPr>
              <a:t>Welcome to the first introductory activity featuring case scenarios.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solidFill>
                <a:srgbClr val="0060A0"/>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rgbClr val="0060A0"/>
                </a:solidFill>
                <a:latin typeface="Calibri"/>
              </a:rPr>
              <a:t>The next 8 slides will introduce the participants to the idea of case studies using multiple choice quiz questions. This first exercise will be done altogether as an introduction to working with case scenarios.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solidFill>
                <a:srgbClr val="0060A0"/>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rgbClr val="0060A0"/>
                </a:solidFill>
                <a:latin typeface="Calibri"/>
              </a:rPr>
              <a:t>It is recommended that the facilitator move straight from the lecture into this case quiz.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solidFill>
                <a:srgbClr val="0060A0"/>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rgbClr val="0060A0"/>
                </a:solidFill>
                <a:latin typeface="Calibri"/>
              </a:rPr>
              <a:t>As the facilitator, simply read out loud the case scenario, followed by the question and potential answers. Allow participants a couple of moments to decide on their answer. Then ask for those who think (a) is the correct answer to raise their hands. Then, those who think (b) is correct, to raise their hands, and so on. This is a fun exercise, and it is not necessary to count every hand, only to obtain a general impression.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solidFill>
                <a:srgbClr val="0060A0"/>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rgbClr val="0060A0"/>
                </a:solidFill>
                <a:latin typeface="Calibri"/>
              </a:rPr>
              <a:t>Once the MCQs are complete, flick to the next slide which has the model answer.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solidFill>
                <a:srgbClr val="0060A0"/>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rgbClr val="0060A0"/>
                </a:solidFill>
                <a:latin typeface="Calibri"/>
              </a:rPr>
              <a:t>Ask if everyone is together and understands, and if there are any differing opinions, or questions. </a:t>
            </a:r>
          </a:p>
        </p:txBody>
      </p:sp>
      <p:sp>
        <p:nvSpPr>
          <p:cNvPr id="3" name="TextBox 2">
            <a:extLst>
              <a:ext uri="{FF2B5EF4-FFF2-40B4-BE49-F238E27FC236}">
                <a16:creationId xmlns:a16="http://schemas.microsoft.com/office/drawing/2014/main" id="{6C0B8CFC-4A84-F22D-15C6-8BB9E68484E4}"/>
              </a:ext>
            </a:extLst>
          </p:cNvPr>
          <p:cNvSpPr txBox="1"/>
          <p:nvPr/>
        </p:nvSpPr>
        <p:spPr>
          <a:xfrm>
            <a:off x="-8405723" y="138498"/>
            <a:ext cx="4011624" cy="665877"/>
          </a:xfrm>
          <a:prstGeom prst="rect">
            <a:avLst/>
          </a:prstGeom>
          <a:solidFill>
            <a:schemeClr val="accent4"/>
          </a:solidFill>
          <a:ln>
            <a:solidFill>
              <a:schemeClr val="accent4"/>
            </a:solidFill>
          </a:ln>
          <a:effectLst>
            <a:outerShdw blurRad="50800" dist="38100" dir="2700000" algn="tl" rotWithShape="0">
              <a:prstClr val="black">
                <a:alpha val="40000"/>
              </a:prstClr>
            </a:outerShdw>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rgbClr val="000000"/>
                </a:solidFill>
                <a:effectLst/>
                <a:uLnTx/>
                <a:uFillTx/>
                <a:latin typeface="Calibri"/>
                <a:ea typeface="+mn-ea"/>
                <a:cs typeface="+mn-cs"/>
              </a:rPr>
              <a:t>	Click for audible instructions</a:t>
            </a:r>
            <a:endParaRPr kumimoji="0" lang="en-GB" sz="18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16" name="Case quiz_Activity 1_instructions_Delilah">
            <a:hlinkClick r:id="" action="ppaction://media"/>
            <a:extLst>
              <a:ext uri="{FF2B5EF4-FFF2-40B4-BE49-F238E27FC236}">
                <a16:creationId xmlns:a16="http://schemas.microsoft.com/office/drawing/2014/main" id="{6D555FB2-47EA-CE00-BEFF-365C8C22F5F6}"/>
              </a:ext>
            </a:extLst>
          </p:cNvPr>
          <p:cNvPicPr>
            <a:picLocks noChangeAspect="1"/>
          </p:cNvPicPr>
          <p:nvPr>
            <a:audioFile r:link="rId2"/>
            <p:extLst>
              <p:ext uri="{DAA4B4D4-6D71-4841-9C94-3DE7FCFB9230}">
                <p14:media xmlns:p14="http://schemas.microsoft.com/office/powerpoint/2010/main" r:embed="rId1"/>
              </p:ext>
            </p:extLst>
          </p:nvPr>
        </p:nvPicPr>
        <p:blipFill>
          <a:blip r:embed="rId5">
            <a:biLevel thresh="75000"/>
          </a:blip>
          <a:stretch>
            <a:fillRect/>
          </a:stretch>
        </p:blipFill>
        <p:spPr>
          <a:xfrm>
            <a:off x="-8169275" y="257337"/>
            <a:ext cx="487363" cy="487363"/>
          </a:xfrm>
          <a:prstGeom prst="rect">
            <a:avLst/>
          </a:prstGeom>
        </p:spPr>
      </p:pic>
    </p:spTree>
    <p:extLst>
      <p:ext uri="{BB962C8B-B14F-4D97-AF65-F5344CB8AC3E}">
        <p14:creationId xmlns:p14="http://schemas.microsoft.com/office/powerpoint/2010/main" val="241529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52"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CC3BD-FC4F-AE34-6F8A-C312CAC95C9D}"/>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5EA301B4-F241-71EF-EE19-ADDE4CBDC7BD}"/>
              </a:ext>
            </a:extLst>
          </p:cNvPr>
          <p:cNvSpPr/>
          <p:nvPr/>
        </p:nvSpPr>
        <p:spPr>
          <a:xfrm>
            <a:off x="695325" y="1304925"/>
            <a:ext cx="10656889" cy="2770272"/>
          </a:xfrm>
          <a:prstGeom prst="rect">
            <a:avLst/>
          </a:prstGeom>
          <a:solidFill>
            <a:schemeClr val="bg2">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Title 3">
            <a:extLst>
              <a:ext uri="{FF2B5EF4-FFF2-40B4-BE49-F238E27FC236}">
                <a16:creationId xmlns:a16="http://schemas.microsoft.com/office/drawing/2014/main" id="{3A262919-C2A3-969A-DD4B-8736C738C29B}"/>
              </a:ext>
            </a:extLst>
          </p:cNvPr>
          <p:cNvSpPr>
            <a:spLocks noGrp="1"/>
          </p:cNvSpPr>
          <p:nvPr>
            <p:ph type="title"/>
          </p:nvPr>
        </p:nvSpPr>
        <p:spPr/>
        <p:txBody>
          <a:bodyPr/>
          <a:lstStyle/>
          <a:p>
            <a:r>
              <a:rPr lang="en-ZA" dirty="0"/>
              <a:t>Case study #1</a:t>
            </a:r>
          </a:p>
        </p:txBody>
      </p:sp>
      <p:sp>
        <p:nvSpPr>
          <p:cNvPr id="5" name="Text Placeholder 4">
            <a:extLst>
              <a:ext uri="{FF2B5EF4-FFF2-40B4-BE49-F238E27FC236}">
                <a16:creationId xmlns:a16="http://schemas.microsoft.com/office/drawing/2014/main" id="{744AE571-1838-E5D7-E979-C9C868116D03}"/>
              </a:ext>
            </a:extLst>
          </p:cNvPr>
          <p:cNvSpPr>
            <a:spLocks noGrp="1"/>
          </p:cNvSpPr>
          <p:nvPr>
            <p:ph type="body" sz="quarter" idx="10"/>
          </p:nvPr>
        </p:nvSpPr>
        <p:spPr>
          <a:xfrm>
            <a:off x="2797794" y="1376363"/>
            <a:ext cx="8554419" cy="3026825"/>
          </a:xfrm>
        </p:spPr>
        <p:txBody>
          <a:bodyPr>
            <a:normAutofit/>
          </a:bodyPr>
          <a:lstStyle/>
          <a:p>
            <a:pPr marL="180975" indent="-90488"/>
            <a:r>
              <a:rPr lang="en-GB" sz="1700" dirty="0"/>
              <a:t>KM, a 10-month-old, presents to the health centre with cough, fever &amp; poor weight gain. </a:t>
            </a:r>
          </a:p>
          <a:p>
            <a:pPr marL="180975" indent="-90488"/>
            <a:r>
              <a:rPr lang="en-GB" sz="1700" dirty="0"/>
              <a:t>She lives with her parents and five siblings in a two-room house with one window. She sleeps in the same bed as her parents. </a:t>
            </a:r>
          </a:p>
          <a:p>
            <a:pPr marL="180975" indent="-90488"/>
            <a:endParaRPr lang="en-GB" sz="1700" dirty="0"/>
          </a:p>
          <a:p>
            <a:pPr marL="180975" indent="-90488"/>
            <a:r>
              <a:rPr lang="en-GB" sz="1700" dirty="0"/>
              <a:t>KM’s mother recently began treatment for bacteriologically confirmed pulmonary TB. Before she began treatment, she was coughing frequently.</a:t>
            </a:r>
          </a:p>
          <a:p>
            <a:pPr marL="180975" indent="-90488">
              <a:buNone/>
            </a:pPr>
            <a:r>
              <a:rPr lang="en-GB" sz="1700" dirty="0"/>
              <a:t> </a:t>
            </a:r>
          </a:p>
          <a:p>
            <a:pPr marL="180975" indent="-90488"/>
            <a:r>
              <a:rPr lang="en-GB" sz="1700" dirty="0"/>
              <a:t>On clinical evaluation, KM has signs of severe illness: shortness of breath, fever, underweight, and is diagnosed with miliary TB after chest radiography. </a:t>
            </a:r>
          </a:p>
          <a:p>
            <a:pPr marL="180975" indent="-90488"/>
            <a:r>
              <a:rPr lang="en-GB" sz="1700" dirty="0"/>
              <a:t>She has no BCG scar and is HIV negative.</a:t>
            </a:r>
          </a:p>
          <a:p>
            <a:endParaRPr lang="en-GB" sz="1700" dirty="0"/>
          </a:p>
          <a:p>
            <a:endParaRPr lang="en-ZA" sz="1700" dirty="0"/>
          </a:p>
        </p:txBody>
      </p:sp>
      <p:pic>
        <p:nvPicPr>
          <p:cNvPr id="13" name="Picture Placeholder 12" descr="A silhouette of a baby">
            <a:extLst>
              <a:ext uri="{FF2B5EF4-FFF2-40B4-BE49-F238E27FC236}">
                <a16:creationId xmlns:a16="http://schemas.microsoft.com/office/drawing/2014/main" id="{92F7D47B-F113-EB19-3F9E-F7C90169C2DC}"/>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2442" r="22442"/>
          <a:stretch>
            <a:fillRect/>
          </a:stretch>
        </p:blipFill>
        <p:spPr>
          <a:xfrm>
            <a:off x="641482" y="1542550"/>
            <a:ext cx="2481546" cy="2532647"/>
          </a:xfrm>
        </p:spPr>
      </p:pic>
      <p:sp>
        <p:nvSpPr>
          <p:cNvPr id="14" name="TextBox 13">
            <a:extLst>
              <a:ext uri="{FF2B5EF4-FFF2-40B4-BE49-F238E27FC236}">
                <a16:creationId xmlns:a16="http://schemas.microsoft.com/office/drawing/2014/main" id="{D68E31E4-340C-1291-A30D-9C4F10DC3BE0}"/>
              </a:ext>
            </a:extLst>
          </p:cNvPr>
          <p:cNvSpPr txBox="1"/>
          <p:nvPr/>
        </p:nvSpPr>
        <p:spPr>
          <a:xfrm>
            <a:off x="839787" y="4312822"/>
            <a:ext cx="10512426" cy="2126324"/>
          </a:xfrm>
          <a:prstGeom prst="rect">
            <a:avLst/>
          </a:prstGeom>
          <a:solidFill>
            <a:srgbClr val="0060A0"/>
          </a:solidFill>
          <a:ln w="12700">
            <a:solidFill>
              <a:schemeClr val="accent2"/>
            </a:solidFill>
          </a:ln>
          <a:effectLst>
            <a:outerShdw blurRad="50800" dist="38100" dir="2700000" algn="tl" rotWithShape="0">
              <a:prstClr val="black">
                <a:alpha val="40000"/>
              </a:prstClr>
            </a:outerShdw>
          </a:effectLst>
        </p:spPr>
        <p:txBody>
          <a:bodyPr wrap="square" tIns="108000" rIns="360000" bIns="108000" rtlCol="0">
            <a:spAutoFit/>
          </a:bodyPr>
          <a:lstStyle/>
          <a:p>
            <a:pPr marL="1371600" lvl="2" indent="-457200">
              <a:buFont typeface="+mj-lt"/>
              <a:buAutoNum type="arabicPeriod"/>
            </a:pPr>
            <a:r>
              <a:rPr lang="en-ZA" sz="2000" b="1" dirty="0">
                <a:solidFill>
                  <a:schemeClr val="bg2"/>
                </a:solidFill>
              </a:rPr>
              <a:t>Which of the following increased KM’s risk  for TB exposure and infection:</a:t>
            </a:r>
          </a:p>
          <a:p>
            <a:pPr lvl="2"/>
            <a:r>
              <a:rPr lang="en-ZA" sz="2400" b="1" dirty="0">
                <a:solidFill>
                  <a:schemeClr val="bg2"/>
                </a:solidFill>
                <a:sym typeface="Wingdings" panose="05000000000000000000" pitchFamily="2" charset="2"/>
              </a:rPr>
              <a:t> </a:t>
            </a:r>
            <a:r>
              <a:rPr lang="en-ZA" sz="2000" b="1" dirty="0">
                <a:solidFill>
                  <a:schemeClr val="bg2"/>
                </a:solidFill>
                <a:sym typeface="Wingdings" panose="05000000000000000000" pitchFamily="2" charset="2"/>
              </a:rPr>
              <a:t>	</a:t>
            </a:r>
            <a:endParaRPr lang="en-ZA" sz="2000" b="1" dirty="0">
              <a:solidFill>
                <a:schemeClr val="bg2"/>
              </a:solidFill>
            </a:endParaRPr>
          </a:p>
          <a:p>
            <a:pPr lvl="2"/>
            <a:endParaRPr lang="en-ZA" sz="2000" b="1" dirty="0">
              <a:solidFill>
                <a:schemeClr val="bg2"/>
              </a:solidFill>
            </a:endParaRPr>
          </a:p>
          <a:p>
            <a:pPr lvl="2"/>
            <a:endParaRPr lang="en-ZA" sz="2000" b="1" dirty="0">
              <a:solidFill>
                <a:schemeClr val="bg2"/>
              </a:solidFill>
            </a:endParaRPr>
          </a:p>
          <a:p>
            <a:pPr lvl="2"/>
            <a:endParaRPr lang="en-ZA" sz="2000" b="1" dirty="0">
              <a:solidFill>
                <a:schemeClr val="bg2"/>
              </a:solidFill>
            </a:endParaRPr>
          </a:p>
          <a:p>
            <a:pPr lvl="1"/>
            <a:endParaRPr lang="en-ZA" sz="2000" b="1" dirty="0">
              <a:solidFill>
                <a:schemeClr val="bg2"/>
              </a:solidFill>
            </a:endParaRPr>
          </a:p>
        </p:txBody>
      </p:sp>
      <p:graphicFrame>
        <p:nvGraphicFramePr>
          <p:cNvPr id="3" name="Table 2">
            <a:extLst>
              <a:ext uri="{FF2B5EF4-FFF2-40B4-BE49-F238E27FC236}">
                <a16:creationId xmlns:a16="http://schemas.microsoft.com/office/drawing/2014/main" id="{3EA7B38F-AC41-06BC-57E6-5D1CE817D5DC}"/>
              </a:ext>
            </a:extLst>
          </p:cNvPr>
          <p:cNvGraphicFramePr>
            <a:graphicFrameLocks noGrp="1"/>
          </p:cNvGraphicFramePr>
          <p:nvPr>
            <p:extLst>
              <p:ext uri="{D42A27DB-BD31-4B8C-83A1-F6EECF244321}">
                <p14:modId xmlns:p14="http://schemas.microsoft.com/office/powerpoint/2010/main" val="3983469920"/>
              </p:ext>
            </p:extLst>
          </p:nvPr>
        </p:nvGraphicFramePr>
        <p:xfrm>
          <a:off x="2032000" y="4778619"/>
          <a:ext cx="8128000" cy="1548911"/>
        </p:xfrm>
        <a:graphic>
          <a:graphicData uri="http://schemas.openxmlformats.org/drawingml/2006/table">
            <a:tbl>
              <a:tblPr firstRow="1" bandRow="1">
                <a:tableStyleId>{2D5ABB26-0587-4C30-8999-92F81FD0307C}</a:tableStyleId>
              </a:tblPr>
              <a:tblGrid>
                <a:gridCol w="389731">
                  <a:extLst>
                    <a:ext uri="{9D8B030D-6E8A-4147-A177-3AD203B41FA5}">
                      <a16:colId xmlns:a16="http://schemas.microsoft.com/office/drawing/2014/main" val="2093135263"/>
                    </a:ext>
                  </a:extLst>
                </a:gridCol>
                <a:gridCol w="7738269">
                  <a:extLst>
                    <a:ext uri="{9D8B030D-6E8A-4147-A177-3AD203B41FA5}">
                      <a16:colId xmlns:a16="http://schemas.microsoft.com/office/drawing/2014/main" val="1924918864"/>
                    </a:ext>
                  </a:extLst>
                </a:gridCol>
              </a:tblGrid>
              <a:tr h="436391">
                <a:tc>
                  <a:txBody>
                    <a:bodyPr/>
                    <a:lstStyle/>
                    <a:p>
                      <a:pPr marL="342900" indent="-342900">
                        <a:buFont typeface="+mj-lt"/>
                        <a:buAutoNum type="alphaLcParenR"/>
                      </a:pPr>
                      <a:endParaRPr lang="en-ZA" dirty="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342900" indent="-342900">
                        <a:buFont typeface="+mj-lt"/>
                        <a:buAutoNum type="alphaLcParenR"/>
                      </a:pPr>
                      <a:r>
                        <a:rPr lang="en-ZA" dirty="0">
                          <a:solidFill>
                            <a:schemeClr val="bg2"/>
                          </a:solidFill>
                        </a:rPr>
                        <a:t>Sleeping in the same bed as her parents.</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79047793"/>
                  </a:ext>
                </a:extLst>
              </a:tr>
              <a:tr h="370840">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lphaLcParenR" startAt="2"/>
                        <a:tabLst/>
                        <a:defRPr/>
                      </a:pPr>
                      <a:endParaRPr lang="en-ZA" dirty="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lphaLcParenR" startAt="2"/>
                        <a:tabLst/>
                        <a:defRPr/>
                      </a:pPr>
                      <a:r>
                        <a:rPr lang="en-ZA" dirty="0">
                          <a:solidFill>
                            <a:schemeClr val="bg2"/>
                          </a:solidFill>
                        </a:rPr>
                        <a:t>Crowded living conditions. </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02063294"/>
                  </a:ext>
                </a:extLst>
              </a:tr>
              <a:tr h="370840">
                <a:tc>
                  <a:txBody>
                    <a:bodyPr/>
                    <a:lstStyle/>
                    <a:p>
                      <a:pPr marL="342900" indent="-342900">
                        <a:buFont typeface="+mj-lt"/>
                        <a:buAutoNum type="alphaLcParenR" startAt="3"/>
                      </a:pPr>
                      <a:endParaRPr lang="en-ZA" dirty="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342900" indent="-342900">
                        <a:buFont typeface="+mj-lt"/>
                        <a:buAutoNum type="alphaLcParenR" startAt="3"/>
                      </a:pPr>
                      <a:r>
                        <a:rPr lang="en-ZA" dirty="0">
                          <a:solidFill>
                            <a:schemeClr val="bg2"/>
                          </a:solidFill>
                        </a:rPr>
                        <a:t>Exposure to an adult with pulmonary TB prior to starting TB treatment. </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56280438"/>
                  </a:ext>
                </a:extLst>
              </a:tr>
              <a:tr h="370840">
                <a:tc>
                  <a:txBody>
                    <a:bodyPr/>
                    <a:lstStyle/>
                    <a:p>
                      <a:pPr marL="342900" indent="-342900">
                        <a:buFont typeface="+mj-lt"/>
                        <a:buAutoNum type="alphaLcParenR" startAt="4"/>
                      </a:pPr>
                      <a:endParaRPr lang="en-ZA" dirty="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342900" indent="-342900">
                        <a:buFont typeface="+mj-lt"/>
                        <a:buAutoNum type="alphaLcParenR" startAt="4"/>
                      </a:pPr>
                      <a:r>
                        <a:rPr lang="en-ZA" dirty="0">
                          <a:solidFill>
                            <a:schemeClr val="bg2"/>
                          </a:solidFill>
                        </a:rPr>
                        <a:t>All of the above. </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682545"/>
                  </a:ext>
                </a:extLst>
              </a:tr>
            </a:tbl>
          </a:graphicData>
        </a:graphic>
      </p:graphicFrame>
    </p:spTree>
    <p:extLst>
      <p:ext uri="{BB962C8B-B14F-4D97-AF65-F5344CB8AC3E}">
        <p14:creationId xmlns:p14="http://schemas.microsoft.com/office/powerpoint/2010/main" val="38840081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4F973-BE3C-45F8-A518-F524B4FC7D7D}"/>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E5D08C6D-24E1-2A7D-BCC1-9652F8B8F3F5}"/>
              </a:ext>
            </a:extLst>
          </p:cNvPr>
          <p:cNvSpPr/>
          <p:nvPr/>
        </p:nvSpPr>
        <p:spPr>
          <a:xfrm>
            <a:off x="695325" y="1304925"/>
            <a:ext cx="10656889" cy="2770272"/>
          </a:xfrm>
          <a:prstGeom prst="rect">
            <a:avLst/>
          </a:prstGeom>
          <a:solidFill>
            <a:schemeClr val="bg2">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Title 3">
            <a:extLst>
              <a:ext uri="{FF2B5EF4-FFF2-40B4-BE49-F238E27FC236}">
                <a16:creationId xmlns:a16="http://schemas.microsoft.com/office/drawing/2014/main" id="{D1B52070-3E89-9642-7A89-00DEABC93FF2}"/>
              </a:ext>
            </a:extLst>
          </p:cNvPr>
          <p:cNvSpPr>
            <a:spLocks noGrp="1"/>
          </p:cNvSpPr>
          <p:nvPr>
            <p:ph type="title"/>
          </p:nvPr>
        </p:nvSpPr>
        <p:spPr/>
        <p:txBody>
          <a:bodyPr/>
          <a:lstStyle/>
          <a:p>
            <a:r>
              <a:rPr lang="en-ZA" dirty="0"/>
              <a:t>Case study #1</a:t>
            </a:r>
          </a:p>
        </p:txBody>
      </p:sp>
      <p:sp>
        <p:nvSpPr>
          <p:cNvPr id="5" name="Text Placeholder 4">
            <a:extLst>
              <a:ext uri="{FF2B5EF4-FFF2-40B4-BE49-F238E27FC236}">
                <a16:creationId xmlns:a16="http://schemas.microsoft.com/office/drawing/2014/main" id="{A361443F-62C9-35CE-2F51-F85E4A23FAB6}"/>
              </a:ext>
            </a:extLst>
          </p:cNvPr>
          <p:cNvSpPr>
            <a:spLocks noGrp="1"/>
          </p:cNvSpPr>
          <p:nvPr>
            <p:ph type="body" sz="quarter" idx="10"/>
          </p:nvPr>
        </p:nvSpPr>
        <p:spPr>
          <a:xfrm>
            <a:off x="2797794" y="1376363"/>
            <a:ext cx="8554419" cy="3026825"/>
          </a:xfrm>
        </p:spPr>
        <p:txBody>
          <a:bodyPr>
            <a:normAutofit/>
          </a:bodyPr>
          <a:lstStyle/>
          <a:p>
            <a:pPr marL="180975" indent="-90488"/>
            <a:r>
              <a:rPr lang="en-GB" sz="1700" dirty="0"/>
              <a:t>KM, a 10-month-old, presents to the health centre with cough, fever &amp; poor weight gain. </a:t>
            </a:r>
          </a:p>
          <a:p>
            <a:pPr marL="180975" indent="-90488"/>
            <a:r>
              <a:rPr lang="en-GB" sz="1700" dirty="0"/>
              <a:t>She lives with her parents and five siblings in a two-room house with one window. She sleeps in the same bed as her parents. </a:t>
            </a:r>
          </a:p>
          <a:p>
            <a:pPr marL="180975" indent="-90488"/>
            <a:endParaRPr lang="en-GB" sz="1700" dirty="0"/>
          </a:p>
          <a:p>
            <a:pPr marL="180975" indent="-90488"/>
            <a:r>
              <a:rPr lang="en-GB" sz="1700" dirty="0"/>
              <a:t>KM’s mother recently began treatment for bacteriologically confirmed pulmonary TB. Before she began treatment, she was coughing frequently.</a:t>
            </a:r>
          </a:p>
          <a:p>
            <a:pPr marL="180975" indent="-90488">
              <a:buNone/>
            </a:pPr>
            <a:r>
              <a:rPr lang="en-GB" sz="1700" dirty="0"/>
              <a:t> </a:t>
            </a:r>
          </a:p>
          <a:p>
            <a:pPr marL="180975" indent="-90488"/>
            <a:r>
              <a:rPr lang="en-GB" sz="1700" dirty="0"/>
              <a:t>On clinical evaluation, KM has signs of severe illness: shortness of breath, fever, underweight, and is diagnosed with miliary TB after chest radiography. </a:t>
            </a:r>
          </a:p>
          <a:p>
            <a:pPr marL="180975" indent="-90488"/>
            <a:r>
              <a:rPr lang="en-GB" sz="1700" dirty="0"/>
              <a:t>She has no BCG scar and is HIV negative.</a:t>
            </a:r>
          </a:p>
          <a:p>
            <a:endParaRPr lang="en-GB" sz="1700" dirty="0"/>
          </a:p>
          <a:p>
            <a:endParaRPr lang="en-ZA" sz="1700" dirty="0"/>
          </a:p>
        </p:txBody>
      </p:sp>
      <p:pic>
        <p:nvPicPr>
          <p:cNvPr id="13" name="Picture Placeholder 12" descr="A silhouette of a baby">
            <a:extLst>
              <a:ext uri="{FF2B5EF4-FFF2-40B4-BE49-F238E27FC236}">
                <a16:creationId xmlns:a16="http://schemas.microsoft.com/office/drawing/2014/main" id="{9E98F303-36F8-EDAF-8428-532F84BD4094}"/>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2442" r="22442"/>
          <a:stretch>
            <a:fillRect/>
          </a:stretch>
        </p:blipFill>
        <p:spPr>
          <a:xfrm>
            <a:off x="641482" y="1542550"/>
            <a:ext cx="2481546" cy="2532647"/>
          </a:xfrm>
        </p:spPr>
      </p:pic>
      <p:sp>
        <p:nvSpPr>
          <p:cNvPr id="14" name="TextBox 13">
            <a:extLst>
              <a:ext uri="{FF2B5EF4-FFF2-40B4-BE49-F238E27FC236}">
                <a16:creationId xmlns:a16="http://schemas.microsoft.com/office/drawing/2014/main" id="{854D0538-0397-129D-9ED7-14140AB144EA}"/>
              </a:ext>
            </a:extLst>
          </p:cNvPr>
          <p:cNvSpPr txBox="1"/>
          <p:nvPr/>
        </p:nvSpPr>
        <p:spPr>
          <a:xfrm>
            <a:off x="839787" y="4312822"/>
            <a:ext cx="10512426" cy="2126324"/>
          </a:xfrm>
          <a:prstGeom prst="rect">
            <a:avLst/>
          </a:prstGeom>
          <a:solidFill>
            <a:schemeClr val="accent5">
              <a:lumMod val="75000"/>
            </a:schemeClr>
          </a:solidFill>
          <a:ln w="12700">
            <a:solidFill>
              <a:schemeClr val="accent2"/>
            </a:solidFill>
          </a:ln>
          <a:effectLst>
            <a:outerShdw blurRad="50800" dist="38100" dir="2700000" algn="tl" rotWithShape="0">
              <a:prstClr val="black">
                <a:alpha val="40000"/>
              </a:prstClr>
            </a:outerShdw>
          </a:effectLst>
        </p:spPr>
        <p:txBody>
          <a:bodyPr wrap="square" tIns="108000" rIns="360000" bIns="108000" rtlCol="0">
            <a:spAutoFit/>
          </a:bodyPr>
          <a:lstStyle/>
          <a:p>
            <a:pPr marL="1371600" lvl="2" indent="-457200">
              <a:buFont typeface="+mj-lt"/>
              <a:buAutoNum type="arabicPeriod"/>
            </a:pPr>
            <a:r>
              <a:rPr lang="en-ZA" sz="2000" b="1" dirty="0">
                <a:solidFill>
                  <a:schemeClr val="bg2"/>
                </a:solidFill>
              </a:rPr>
              <a:t>Which of the following increased KM’s risk  for TB exposure and infection:</a:t>
            </a:r>
          </a:p>
          <a:p>
            <a:pPr lvl="1"/>
            <a:r>
              <a:rPr lang="en-ZA" sz="2400" b="1" dirty="0">
                <a:solidFill>
                  <a:schemeClr val="bg2"/>
                </a:solidFill>
                <a:sym typeface="Wingdings" panose="05000000000000000000" pitchFamily="2" charset="2"/>
              </a:rPr>
              <a:t> </a:t>
            </a:r>
            <a:r>
              <a:rPr lang="en-ZA" sz="2000" b="1" dirty="0">
                <a:solidFill>
                  <a:schemeClr val="bg2"/>
                </a:solidFill>
                <a:sym typeface="Wingdings" panose="05000000000000000000" pitchFamily="2" charset="2"/>
              </a:rPr>
              <a:t>	</a:t>
            </a:r>
            <a:endParaRPr lang="en-ZA" sz="2000" b="1" dirty="0">
              <a:solidFill>
                <a:schemeClr val="bg2"/>
              </a:solidFill>
            </a:endParaRPr>
          </a:p>
          <a:p>
            <a:pPr lvl="1"/>
            <a:endParaRPr lang="en-ZA" sz="2000" b="1" dirty="0">
              <a:solidFill>
                <a:schemeClr val="bg2"/>
              </a:solidFill>
            </a:endParaRPr>
          </a:p>
          <a:p>
            <a:pPr lvl="1"/>
            <a:endParaRPr lang="en-ZA" sz="2000" b="1" dirty="0">
              <a:solidFill>
                <a:schemeClr val="bg2"/>
              </a:solidFill>
            </a:endParaRPr>
          </a:p>
          <a:p>
            <a:pPr lvl="1"/>
            <a:endParaRPr lang="en-ZA" sz="2000" b="1" dirty="0">
              <a:solidFill>
                <a:schemeClr val="bg2"/>
              </a:solidFill>
            </a:endParaRPr>
          </a:p>
          <a:p>
            <a:pPr lvl="1"/>
            <a:endParaRPr lang="en-ZA" sz="2000" b="1" dirty="0">
              <a:solidFill>
                <a:schemeClr val="bg2"/>
              </a:solidFill>
            </a:endParaRPr>
          </a:p>
        </p:txBody>
      </p:sp>
      <p:graphicFrame>
        <p:nvGraphicFramePr>
          <p:cNvPr id="3" name="Table 2">
            <a:extLst>
              <a:ext uri="{FF2B5EF4-FFF2-40B4-BE49-F238E27FC236}">
                <a16:creationId xmlns:a16="http://schemas.microsoft.com/office/drawing/2014/main" id="{DEFD2FB5-D0D8-853E-BEFB-F9AE52B466C2}"/>
              </a:ext>
            </a:extLst>
          </p:cNvPr>
          <p:cNvGraphicFramePr>
            <a:graphicFrameLocks noGrp="1"/>
          </p:cNvGraphicFramePr>
          <p:nvPr>
            <p:extLst>
              <p:ext uri="{D42A27DB-BD31-4B8C-83A1-F6EECF244321}">
                <p14:modId xmlns:p14="http://schemas.microsoft.com/office/powerpoint/2010/main" val="2269413348"/>
              </p:ext>
            </p:extLst>
          </p:nvPr>
        </p:nvGraphicFramePr>
        <p:xfrm>
          <a:off x="2032000" y="4778619"/>
          <a:ext cx="8128000" cy="1548911"/>
        </p:xfrm>
        <a:graphic>
          <a:graphicData uri="http://schemas.openxmlformats.org/drawingml/2006/table">
            <a:tbl>
              <a:tblPr firstRow="1" bandRow="1">
                <a:tableStyleId>{2D5ABB26-0587-4C30-8999-92F81FD0307C}</a:tableStyleId>
              </a:tblPr>
              <a:tblGrid>
                <a:gridCol w="389731">
                  <a:extLst>
                    <a:ext uri="{9D8B030D-6E8A-4147-A177-3AD203B41FA5}">
                      <a16:colId xmlns:a16="http://schemas.microsoft.com/office/drawing/2014/main" val="2093135263"/>
                    </a:ext>
                  </a:extLst>
                </a:gridCol>
                <a:gridCol w="7738269">
                  <a:extLst>
                    <a:ext uri="{9D8B030D-6E8A-4147-A177-3AD203B41FA5}">
                      <a16:colId xmlns:a16="http://schemas.microsoft.com/office/drawing/2014/main" val="1924918864"/>
                    </a:ext>
                  </a:extLst>
                </a:gridCol>
              </a:tblGrid>
              <a:tr h="436391">
                <a:tc>
                  <a:txBody>
                    <a:bodyPr/>
                    <a:lstStyle/>
                    <a:p>
                      <a:pPr marL="342900" indent="-342900">
                        <a:buFont typeface="+mj-lt"/>
                        <a:buAutoNum type="alphaLcParenR"/>
                      </a:pPr>
                      <a:endParaRPr lang="en-ZA" dirty="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342900" indent="-342900">
                        <a:buFont typeface="+mj-lt"/>
                        <a:buAutoNum type="alphaLcParenR"/>
                      </a:pPr>
                      <a:r>
                        <a:rPr lang="en-ZA" dirty="0">
                          <a:solidFill>
                            <a:schemeClr val="bg2"/>
                          </a:solidFill>
                        </a:rPr>
                        <a:t>Sleeping in the same bed as her parents.</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79047793"/>
                  </a:ext>
                </a:extLst>
              </a:tr>
              <a:tr h="370840">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lphaLcParenR" startAt="2"/>
                        <a:tabLst/>
                        <a:defRPr/>
                      </a:pPr>
                      <a:endParaRPr lang="en-ZA" dirty="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lphaLcParenR" startAt="2"/>
                        <a:tabLst/>
                        <a:defRPr/>
                      </a:pPr>
                      <a:r>
                        <a:rPr lang="en-ZA" dirty="0">
                          <a:solidFill>
                            <a:schemeClr val="bg2"/>
                          </a:solidFill>
                        </a:rPr>
                        <a:t>Crowded living conditions. </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02063294"/>
                  </a:ext>
                </a:extLst>
              </a:tr>
              <a:tr h="370840">
                <a:tc>
                  <a:txBody>
                    <a:bodyPr/>
                    <a:lstStyle/>
                    <a:p>
                      <a:pPr marL="342900" indent="-342900">
                        <a:buFont typeface="+mj-lt"/>
                        <a:buAutoNum type="alphaLcParenR" startAt="3"/>
                      </a:pPr>
                      <a:endParaRPr lang="en-ZA" dirty="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342900" indent="-342900">
                        <a:buFont typeface="+mj-lt"/>
                        <a:buAutoNum type="alphaLcParenR" startAt="3"/>
                      </a:pPr>
                      <a:r>
                        <a:rPr lang="en-ZA" dirty="0">
                          <a:solidFill>
                            <a:schemeClr val="bg2"/>
                          </a:solidFill>
                        </a:rPr>
                        <a:t>Exposure to an adult with pulmonary TB prior to starting TB treatment. </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56280438"/>
                  </a:ext>
                </a:extLst>
              </a:tr>
              <a:tr h="370840">
                <a:tc>
                  <a:txBody>
                    <a:bodyPr/>
                    <a:lstStyle/>
                    <a:p>
                      <a:pPr marL="0" indent="0" algn="ctr">
                        <a:buFont typeface="+mj-lt"/>
                        <a:buNone/>
                      </a:pPr>
                      <a:r>
                        <a:rPr lang="en-ZA" dirty="0">
                          <a:solidFill>
                            <a:schemeClr val="bg2"/>
                          </a:solidFill>
                        </a:rPr>
                        <a:t>X</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299B45"/>
                    </a:solidFill>
                  </a:tcPr>
                </a:tc>
                <a:tc>
                  <a:txBody>
                    <a:bodyPr/>
                    <a:lstStyle/>
                    <a:p>
                      <a:pPr marL="342900" indent="-342900">
                        <a:buFont typeface="+mj-lt"/>
                        <a:buAutoNum type="alphaLcParenR" startAt="4"/>
                      </a:pPr>
                      <a:r>
                        <a:rPr lang="en-ZA" dirty="0">
                          <a:solidFill>
                            <a:schemeClr val="bg2"/>
                          </a:solidFill>
                        </a:rPr>
                        <a:t>All of the above. </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299B45"/>
                    </a:solidFill>
                  </a:tcPr>
                </a:tc>
                <a:extLst>
                  <a:ext uri="{0D108BD9-81ED-4DB2-BD59-A6C34878D82A}">
                    <a16:rowId xmlns:a16="http://schemas.microsoft.com/office/drawing/2014/main" val="49682545"/>
                  </a:ext>
                </a:extLst>
              </a:tr>
            </a:tbl>
          </a:graphicData>
        </a:graphic>
      </p:graphicFrame>
      <p:sp>
        <p:nvSpPr>
          <p:cNvPr id="6" name="Rectangle 5">
            <a:extLst>
              <a:ext uri="{FF2B5EF4-FFF2-40B4-BE49-F238E27FC236}">
                <a16:creationId xmlns:a16="http://schemas.microsoft.com/office/drawing/2014/main" id="{DAA3A608-4050-A770-02AB-4AFA64E35906}"/>
              </a:ext>
            </a:extLst>
          </p:cNvPr>
          <p:cNvSpPr/>
          <p:nvPr/>
        </p:nvSpPr>
        <p:spPr>
          <a:xfrm>
            <a:off x="0" y="0"/>
            <a:ext cx="12192000" cy="4312822"/>
          </a:xfrm>
          <a:prstGeom prst="rect">
            <a:avLst/>
          </a:prstGeom>
          <a:solidFill>
            <a:srgbClr val="FFFF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7" name="Picture 6">
            <a:extLst>
              <a:ext uri="{FF2B5EF4-FFF2-40B4-BE49-F238E27FC236}">
                <a16:creationId xmlns:a16="http://schemas.microsoft.com/office/drawing/2014/main" id="{C711427F-672C-8FA6-9954-907032E3BE20}"/>
              </a:ext>
            </a:extLst>
          </p:cNvPr>
          <p:cNvPicPr>
            <a:picLocks noChangeAspect="1"/>
          </p:cNvPicPr>
          <p:nvPr/>
        </p:nvPicPr>
        <p:blipFill>
          <a:blip r:embed="rId4"/>
          <a:stretch>
            <a:fillRect/>
          </a:stretch>
        </p:blipFill>
        <p:spPr>
          <a:xfrm>
            <a:off x="2476501" y="313249"/>
            <a:ext cx="6917706" cy="3853920"/>
          </a:xfrm>
          <a:prstGeom prst="rect">
            <a:avLst/>
          </a:prstGeom>
          <a:effectLst>
            <a:outerShdw blurRad="63500" sx="102000" sy="102000" algn="ctr" rotWithShape="0">
              <a:prstClr val="black">
                <a:alpha val="40000"/>
              </a:prstClr>
            </a:outerShdw>
          </a:effectLst>
        </p:spPr>
      </p:pic>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0EBFABAA-8A4D-8CA3-29F8-4AF569A86B47}"/>
                  </a:ext>
                </a:extLst>
              </p14:cNvPr>
              <p14:cNvContentPartPr/>
              <p14:nvPr/>
            </p14:nvContentPartPr>
            <p14:xfrm>
              <a:off x="2797793" y="1159272"/>
              <a:ext cx="2871487" cy="360"/>
            </p14:xfrm>
          </p:contentPart>
        </mc:Choice>
        <mc:Fallback xmlns="">
          <p:pic>
            <p:nvPicPr>
              <p:cNvPr id="9" name="Ink 8">
                <a:extLst>
                  <a:ext uri="{FF2B5EF4-FFF2-40B4-BE49-F238E27FC236}">
                    <a16:creationId xmlns:a16="http://schemas.microsoft.com/office/drawing/2014/main" id="{0EBFABAA-8A4D-8CA3-29F8-4AF569A86B47}"/>
                  </a:ext>
                </a:extLst>
              </p:cNvPr>
              <p:cNvPicPr/>
              <p:nvPr/>
            </p:nvPicPr>
            <p:blipFill>
              <a:blip r:embed="rId6"/>
              <a:stretch>
                <a:fillRect/>
              </a:stretch>
            </p:blipFill>
            <p:spPr>
              <a:xfrm>
                <a:off x="2743797" y="1051272"/>
                <a:ext cx="2979118"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95858BDF-CF3C-10C4-4BB0-23E64EA659A1}"/>
                  </a:ext>
                </a:extLst>
              </p14:cNvPr>
              <p14:cNvContentPartPr/>
              <p14:nvPr/>
            </p14:nvContentPartPr>
            <p14:xfrm>
              <a:off x="2797792" y="1354295"/>
              <a:ext cx="1717937" cy="360"/>
            </p14:xfrm>
          </p:contentPart>
        </mc:Choice>
        <mc:Fallback xmlns="">
          <p:pic>
            <p:nvPicPr>
              <p:cNvPr id="11" name="Ink 10">
                <a:extLst>
                  <a:ext uri="{FF2B5EF4-FFF2-40B4-BE49-F238E27FC236}">
                    <a16:creationId xmlns:a16="http://schemas.microsoft.com/office/drawing/2014/main" id="{95858BDF-CF3C-10C4-4BB0-23E64EA659A1}"/>
                  </a:ext>
                </a:extLst>
              </p:cNvPr>
              <p:cNvPicPr/>
              <p:nvPr/>
            </p:nvPicPr>
            <p:blipFill>
              <a:blip r:embed="rId8"/>
              <a:stretch>
                <a:fillRect/>
              </a:stretch>
            </p:blipFill>
            <p:spPr>
              <a:xfrm>
                <a:off x="2743803" y="1246295"/>
                <a:ext cx="1825556"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AF0570BD-0AC3-AD53-8021-DD4E65C132ED}"/>
                  </a:ext>
                </a:extLst>
              </p14:cNvPr>
              <p14:cNvContentPartPr/>
              <p14:nvPr/>
            </p14:nvContentPartPr>
            <p14:xfrm>
              <a:off x="2797792" y="1544081"/>
              <a:ext cx="1717937" cy="360"/>
            </p14:xfrm>
          </p:contentPart>
        </mc:Choice>
        <mc:Fallback xmlns="">
          <p:pic>
            <p:nvPicPr>
              <p:cNvPr id="12" name="Ink 11">
                <a:extLst>
                  <a:ext uri="{FF2B5EF4-FFF2-40B4-BE49-F238E27FC236}">
                    <a16:creationId xmlns:a16="http://schemas.microsoft.com/office/drawing/2014/main" id="{AF0570BD-0AC3-AD53-8021-DD4E65C132ED}"/>
                  </a:ext>
                </a:extLst>
              </p:cNvPr>
              <p:cNvPicPr/>
              <p:nvPr/>
            </p:nvPicPr>
            <p:blipFill>
              <a:blip r:embed="rId8"/>
              <a:stretch>
                <a:fillRect/>
              </a:stretch>
            </p:blipFill>
            <p:spPr>
              <a:xfrm>
                <a:off x="2743803" y="1436081"/>
                <a:ext cx="1825556"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6" name="Ink 15">
                <a:extLst>
                  <a:ext uri="{FF2B5EF4-FFF2-40B4-BE49-F238E27FC236}">
                    <a16:creationId xmlns:a16="http://schemas.microsoft.com/office/drawing/2014/main" id="{B7D1B32E-6BF3-C32B-ED6A-EE7406E24AEE}"/>
                  </a:ext>
                </a:extLst>
              </p14:cNvPr>
              <p14:cNvContentPartPr/>
              <p14:nvPr/>
            </p14:nvContentPartPr>
            <p14:xfrm>
              <a:off x="2797791" y="1750042"/>
              <a:ext cx="1830480" cy="360"/>
            </p14:xfrm>
          </p:contentPart>
        </mc:Choice>
        <mc:Fallback xmlns="">
          <p:pic>
            <p:nvPicPr>
              <p:cNvPr id="16" name="Ink 15">
                <a:extLst>
                  <a:ext uri="{FF2B5EF4-FFF2-40B4-BE49-F238E27FC236}">
                    <a16:creationId xmlns:a16="http://schemas.microsoft.com/office/drawing/2014/main" id="{B7D1B32E-6BF3-C32B-ED6A-EE7406E24AEE}"/>
                  </a:ext>
                </a:extLst>
              </p:cNvPr>
              <p:cNvPicPr/>
              <p:nvPr/>
            </p:nvPicPr>
            <p:blipFill>
              <a:blip r:embed="rId11"/>
              <a:stretch>
                <a:fillRect/>
              </a:stretch>
            </p:blipFill>
            <p:spPr>
              <a:xfrm>
                <a:off x="2743795" y="1642042"/>
                <a:ext cx="1938113"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7" name="Ink 16">
                <a:extLst>
                  <a:ext uri="{FF2B5EF4-FFF2-40B4-BE49-F238E27FC236}">
                    <a16:creationId xmlns:a16="http://schemas.microsoft.com/office/drawing/2014/main" id="{83CC3538-50A9-DF3D-5787-BD88AF201061}"/>
                  </a:ext>
                </a:extLst>
              </p14:cNvPr>
              <p14:cNvContentPartPr/>
              <p14:nvPr/>
            </p14:nvContentPartPr>
            <p14:xfrm>
              <a:off x="2854063" y="2321314"/>
              <a:ext cx="1184538" cy="360"/>
            </p14:xfrm>
          </p:contentPart>
        </mc:Choice>
        <mc:Fallback xmlns="">
          <p:pic>
            <p:nvPicPr>
              <p:cNvPr id="17" name="Ink 16">
                <a:extLst>
                  <a:ext uri="{FF2B5EF4-FFF2-40B4-BE49-F238E27FC236}">
                    <a16:creationId xmlns:a16="http://schemas.microsoft.com/office/drawing/2014/main" id="{83CC3538-50A9-DF3D-5787-BD88AF201061}"/>
                  </a:ext>
                </a:extLst>
              </p:cNvPr>
              <p:cNvPicPr/>
              <p:nvPr/>
            </p:nvPicPr>
            <p:blipFill>
              <a:blip r:embed="rId13"/>
              <a:stretch>
                <a:fillRect/>
              </a:stretch>
            </p:blipFill>
            <p:spPr>
              <a:xfrm>
                <a:off x="2800073" y="2213314"/>
                <a:ext cx="1292158" cy="216000"/>
              </a:xfrm>
              <a:prstGeom prst="rect">
                <a:avLst/>
              </a:prstGeom>
            </p:spPr>
          </p:pic>
        </mc:Fallback>
      </mc:AlternateContent>
    </p:spTree>
    <p:extLst>
      <p:ext uri="{BB962C8B-B14F-4D97-AF65-F5344CB8AC3E}">
        <p14:creationId xmlns:p14="http://schemas.microsoft.com/office/powerpoint/2010/main" val="4088749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4E0F1-56B8-BBFD-33B4-D8E518BFB139}"/>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019E827-DED7-84EB-6F0D-FDF13347DCFB}"/>
              </a:ext>
            </a:extLst>
          </p:cNvPr>
          <p:cNvSpPr/>
          <p:nvPr/>
        </p:nvSpPr>
        <p:spPr>
          <a:xfrm>
            <a:off x="695325" y="1304925"/>
            <a:ext cx="10656889" cy="2770272"/>
          </a:xfrm>
          <a:prstGeom prst="rect">
            <a:avLst/>
          </a:prstGeom>
          <a:solidFill>
            <a:schemeClr val="bg2">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Title 3">
            <a:extLst>
              <a:ext uri="{FF2B5EF4-FFF2-40B4-BE49-F238E27FC236}">
                <a16:creationId xmlns:a16="http://schemas.microsoft.com/office/drawing/2014/main" id="{7684AF51-A29A-406D-0B79-827037639CE4}"/>
              </a:ext>
            </a:extLst>
          </p:cNvPr>
          <p:cNvSpPr>
            <a:spLocks noGrp="1"/>
          </p:cNvSpPr>
          <p:nvPr>
            <p:ph type="title"/>
          </p:nvPr>
        </p:nvSpPr>
        <p:spPr/>
        <p:txBody>
          <a:bodyPr/>
          <a:lstStyle/>
          <a:p>
            <a:r>
              <a:rPr lang="en-ZA" dirty="0"/>
              <a:t>Case study #1</a:t>
            </a:r>
          </a:p>
        </p:txBody>
      </p:sp>
      <p:sp>
        <p:nvSpPr>
          <p:cNvPr id="5" name="Text Placeholder 4">
            <a:extLst>
              <a:ext uri="{FF2B5EF4-FFF2-40B4-BE49-F238E27FC236}">
                <a16:creationId xmlns:a16="http://schemas.microsoft.com/office/drawing/2014/main" id="{CD937DB3-3FBF-85CA-84CE-7C7215028016}"/>
              </a:ext>
            </a:extLst>
          </p:cNvPr>
          <p:cNvSpPr>
            <a:spLocks noGrp="1"/>
          </p:cNvSpPr>
          <p:nvPr>
            <p:ph type="body" sz="quarter" idx="10"/>
          </p:nvPr>
        </p:nvSpPr>
        <p:spPr>
          <a:xfrm>
            <a:off x="2797794" y="1376363"/>
            <a:ext cx="8554419" cy="3026825"/>
          </a:xfrm>
        </p:spPr>
        <p:txBody>
          <a:bodyPr>
            <a:normAutofit/>
          </a:bodyPr>
          <a:lstStyle/>
          <a:p>
            <a:pPr marL="180975" indent="-90488"/>
            <a:r>
              <a:rPr lang="en-GB" sz="1700" dirty="0"/>
              <a:t>KM, a 10-month-old, presents to the health centre with cough, fever &amp; poor weight gain. </a:t>
            </a:r>
          </a:p>
          <a:p>
            <a:pPr marL="180975" indent="-90488"/>
            <a:r>
              <a:rPr lang="en-GB" sz="1700" dirty="0"/>
              <a:t>She lives with her parents and five siblings in a two-room house with one window. She sleeps in the same bed as her parents. </a:t>
            </a:r>
          </a:p>
          <a:p>
            <a:pPr marL="180975" indent="-90488"/>
            <a:endParaRPr lang="en-GB" sz="1700" dirty="0"/>
          </a:p>
          <a:p>
            <a:pPr marL="180975" indent="-90488"/>
            <a:r>
              <a:rPr lang="en-GB" sz="1700" dirty="0"/>
              <a:t>KM’s mother recently began treatment for bacteriologically confirmed pulmonary TB. Before she began treatment, she was coughing frequently.</a:t>
            </a:r>
          </a:p>
          <a:p>
            <a:pPr marL="180975" indent="-90488">
              <a:buNone/>
            </a:pPr>
            <a:r>
              <a:rPr lang="en-GB" sz="1700" dirty="0"/>
              <a:t> </a:t>
            </a:r>
          </a:p>
          <a:p>
            <a:pPr marL="180975" indent="-90488"/>
            <a:r>
              <a:rPr lang="en-GB" sz="1700" dirty="0"/>
              <a:t>On clinical evaluation, KM has signs of severe illness: shortness of breath, fever, underweight, and is diagnosed with miliary TB after chest radiography. </a:t>
            </a:r>
          </a:p>
          <a:p>
            <a:pPr marL="180975" indent="-90488"/>
            <a:r>
              <a:rPr lang="en-GB" sz="1700" dirty="0"/>
              <a:t>She has no BCG scar and is HIV negative.</a:t>
            </a:r>
          </a:p>
          <a:p>
            <a:endParaRPr lang="en-GB" sz="1700" dirty="0"/>
          </a:p>
          <a:p>
            <a:endParaRPr lang="en-ZA" sz="1700" dirty="0"/>
          </a:p>
        </p:txBody>
      </p:sp>
      <p:pic>
        <p:nvPicPr>
          <p:cNvPr id="13" name="Picture Placeholder 12" descr="A silhouette of a baby">
            <a:extLst>
              <a:ext uri="{FF2B5EF4-FFF2-40B4-BE49-F238E27FC236}">
                <a16:creationId xmlns:a16="http://schemas.microsoft.com/office/drawing/2014/main" id="{27B8A9F4-F673-B1A7-317D-B12985F185B9}"/>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2442" r="22442"/>
          <a:stretch>
            <a:fillRect/>
          </a:stretch>
        </p:blipFill>
        <p:spPr>
          <a:xfrm>
            <a:off x="641482" y="1542550"/>
            <a:ext cx="2481546" cy="2532647"/>
          </a:xfrm>
        </p:spPr>
      </p:pic>
      <p:sp>
        <p:nvSpPr>
          <p:cNvPr id="14" name="TextBox 13">
            <a:extLst>
              <a:ext uri="{FF2B5EF4-FFF2-40B4-BE49-F238E27FC236}">
                <a16:creationId xmlns:a16="http://schemas.microsoft.com/office/drawing/2014/main" id="{58E5EB77-CDE4-9D0F-DA5D-E4F700A2EF58}"/>
              </a:ext>
            </a:extLst>
          </p:cNvPr>
          <p:cNvSpPr txBox="1"/>
          <p:nvPr/>
        </p:nvSpPr>
        <p:spPr>
          <a:xfrm>
            <a:off x="839787" y="4312822"/>
            <a:ext cx="10512426" cy="2126324"/>
          </a:xfrm>
          <a:prstGeom prst="rect">
            <a:avLst/>
          </a:prstGeom>
          <a:solidFill>
            <a:schemeClr val="accent5">
              <a:lumMod val="75000"/>
            </a:schemeClr>
          </a:solidFill>
          <a:ln w="12700">
            <a:solidFill>
              <a:schemeClr val="accent2"/>
            </a:solidFill>
          </a:ln>
          <a:effectLst>
            <a:outerShdw blurRad="50800" dist="38100" dir="2700000" algn="tl" rotWithShape="0">
              <a:prstClr val="black">
                <a:alpha val="40000"/>
              </a:prstClr>
            </a:outerShdw>
          </a:effectLst>
        </p:spPr>
        <p:txBody>
          <a:bodyPr wrap="square" tIns="108000" rIns="360000" bIns="108000" rtlCol="0">
            <a:spAutoFit/>
          </a:bodyPr>
          <a:lstStyle/>
          <a:p>
            <a:pPr marL="1371600" lvl="2" indent="-457200">
              <a:buFont typeface="+mj-lt"/>
              <a:buAutoNum type="arabicPeriod" startAt="2"/>
            </a:pPr>
            <a:r>
              <a:rPr lang="en-ZA" sz="2000" b="1" dirty="0">
                <a:solidFill>
                  <a:schemeClr val="bg2"/>
                </a:solidFill>
              </a:rPr>
              <a:t>Which of the following increased KM’s risk for TB disease:</a:t>
            </a:r>
          </a:p>
          <a:p>
            <a:pPr lvl="2"/>
            <a:r>
              <a:rPr lang="en-ZA" sz="2400" b="1" dirty="0">
                <a:solidFill>
                  <a:schemeClr val="bg2"/>
                </a:solidFill>
                <a:sym typeface="Wingdings" panose="05000000000000000000" pitchFamily="2" charset="2"/>
              </a:rPr>
              <a:t> </a:t>
            </a:r>
            <a:r>
              <a:rPr lang="en-ZA" sz="2000" b="1" dirty="0">
                <a:solidFill>
                  <a:schemeClr val="bg2"/>
                </a:solidFill>
                <a:sym typeface="Wingdings" panose="05000000000000000000" pitchFamily="2" charset="2"/>
              </a:rPr>
              <a:t>	</a:t>
            </a:r>
            <a:endParaRPr lang="en-ZA" sz="2000" b="1" dirty="0">
              <a:solidFill>
                <a:schemeClr val="bg2"/>
              </a:solidFill>
            </a:endParaRPr>
          </a:p>
          <a:p>
            <a:pPr lvl="2"/>
            <a:endParaRPr lang="en-ZA" sz="2000" b="1" dirty="0">
              <a:solidFill>
                <a:schemeClr val="bg2"/>
              </a:solidFill>
            </a:endParaRPr>
          </a:p>
          <a:p>
            <a:pPr lvl="2"/>
            <a:endParaRPr lang="en-ZA" sz="2000" b="1" dirty="0">
              <a:solidFill>
                <a:schemeClr val="bg2"/>
              </a:solidFill>
            </a:endParaRPr>
          </a:p>
          <a:p>
            <a:pPr lvl="2"/>
            <a:endParaRPr lang="en-ZA" sz="2000" b="1" dirty="0">
              <a:solidFill>
                <a:schemeClr val="bg2"/>
              </a:solidFill>
            </a:endParaRPr>
          </a:p>
          <a:p>
            <a:pPr lvl="1"/>
            <a:endParaRPr lang="en-ZA" sz="2000" b="1" dirty="0">
              <a:solidFill>
                <a:schemeClr val="bg2"/>
              </a:solidFill>
            </a:endParaRPr>
          </a:p>
        </p:txBody>
      </p:sp>
      <p:graphicFrame>
        <p:nvGraphicFramePr>
          <p:cNvPr id="3" name="Table 2">
            <a:extLst>
              <a:ext uri="{FF2B5EF4-FFF2-40B4-BE49-F238E27FC236}">
                <a16:creationId xmlns:a16="http://schemas.microsoft.com/office/drawing/2014/main" id="{C919DF92-8621-AF77-E8D0-AEA34B866432}"/>
              </a:ext>
            </a:extLst>
          </p:cNvPr>
          <p:cNvGraphicFramePr>
            <a:graphicFrameLocks noGrp="1"/>
          </p:cNvGraphicFramePr>
          <p:nvPr>
            <p:extLst>
              <p:ext uri="{D42A27DB-BD31-4B8C-83A1-F6EECF244321}">
                <p14:modId xmlns:p14="http://schemas.microsoft.com/office/powerpoint/2010/main" val="222632016"/>
              </p:ext>
            </p:extLst>
          </p:nvPr>
        </p:nvGraphicFramePr>
        <p:xfrm>
          <a:off x="2264569" y="4778619"/>
          <a:ext cx="8128000" cy="1548911"/>
        </p:xfrm>
        <a:graphic>
          <a:graphicData uri="http://schemas.openxmlformats.org/drawingml/2006/table">
            <a:tbl>
              <a:tblPr firstRow="1" bandRow="1">
                <a:tableStyleId>{2D5ABB26-0587-4C30-8999-92F81FD0307C}</a:tableStyleId>
              </a:tblPr>
              <a:tblGrid>
                <a:gridCol w="389731">
                  <a:extLst>
                    <a:ext uri="{9D8B030D-6E8A-4147-A177-3AD203B41FA5}">
                      <a16:colId xmlns:a16="http://schemas.microsoft.com/office/drawing/2014/main" val="2093135263"/>
                    </a:ext>
                  </a:extLst>
                </a:gridCol>
                <a:gridCol w="7738269">
                  <a:extLst>
                    <a:ext uri="{9D8B030D-6E8A-4147-A177-3AD203B41FA5}">
                      <a16:colId xmlns:a16="http://schemas.microsoft.com/office/drawing/2014/main" val="1924918864"/>
                    </a:ext>
                  </a:extLst>
                </a:gridCol>
              </a:tblGrid>
              <a:tr h="436391">
                <a:tc>
                  <a:txBody>
                    <a:bodyPr/>
                    <a:lstStyle/>
                    <a:p>
                      <a:pPr marL="342900" indent="-342900">
                        <a:buFont typeface="+mj-lt"/>
                        <a:buAutoNum type="alphaLcParenR"/>
                      </a:pPr>
                      <a:endParaRPr lang="en-ZA" dirty="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342900" indent="-342900">
                        <a:buFont typeface="+mj-lt"/>
                        <a:buAutoNum type="alphaLcParenR"/>
                      </a:pPr>
                      <a:r>
                        <a:rPr lang="en-ZA" dirty="0">
                          <a:solidFill>
                            <a:schemeClr val="bg2"/>
                          </a:solidFill>
                        </a:rPr>
                        <a:t>KM’s young age ( &lt; 2 years old) </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79047793"/>
                  </a:ext>
                </a:extLst>
              </a:tr>
              <a:tr h="370840">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lphaLcParenR" startAt="2"/>
                        <a:tabLst/>
                        <a:defRPr/>
                      </a:pPr>
                      <a:endParaRPr lang="en-ZA" dirty="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lphaLcParenR" startAt="2"/>
                        <a:tabLst/>
                        <a:defRPr/>
                      </a:pPr>
                      <a:r>
                        <a:rPr lang="en-ZA" dirty="0">
                          <a:solidFill>
                            <a:schemeClr val="bg2"/>
                          </a:solidFill>
                        </a:rPr>
                        <a:t>KM’s HIV status</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02063294"/>
                  </a:ext>
                </a:extLst>
              </a:tr>
              <a:tr h="370840">
                <a:tc>
                  <a:txBody>
                    <a:bodyPr/>
                    <a:lstStyle/>
                    <a:p>
                      <a:pPr marL="342900" indent="-342900">
                        <a:buFont typeface="+mj-lt"/>
                        <a:buAutoNum type="alphaLcParenR" startAt="3"/>
                      </a:pPr>
                      <a:endParaRPr lang="en-ZA" dirty="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342900" indent="-342900">
                        <a:buFont typeface="+mj-lt"/>
                        <a:buAutoNum type="alphaLcParenR" startAt="3"/>
                      </a:pPr>
                      <a:r>
                        <a:rPr lang="en-ZA" dirty="0">
                          <a:solidFill>
                            <a:schemeClr val="bg2"/>
                          </a:solidFill>
                        </a:rPr>
                        <a:t>It’s likely that KM had chronic lung disease to start with. </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56280438"/>
                  </a:ext>
                </a:extLst>
              </a:tr>
              <a:tr h="370840">
                <a:tc>
                  <a:txBody>
                    <a:bodyPr/>
                    <a:lstStyle/>
                    <a:p>
                      <a:pPr marL="342900" indent="-342900">
                        <a:buFont typeface="+mj-lt"/>
                        <a:buAutoNum type="alphaLcParenR" startAt="4"/>
                      </a:pPr>
                      <a:endParaRPr lang="en-ZA" dirty="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342900" indent="-342900">
                        <a:buFont typeface="+mj-lt"/>
                        <a:buAutoNum type="alphaLcParenR" startAt="4"/>
                      </a:pPr>
                      <a:r>
                        <a:rPr lang="en-ZA" dirty="0">
                          <a:solidFill>
                            <a:schemeClr val="bg2"/>
                          </a:solidFill>
                        </a:rPr>
                        <a:t>All of the above</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682545"/>
                  </a:ext>
                </a:extLst>
              </a:tr>
            </a:tbl>
          </a:graphicData>
        </a:graphic>
      </p:graphicFrame>
    </p:spTree>
    <p:extLst>
      <p:ext uri="{BB962C8B-B14F-4D97-AF65-F5344CB8AC3E}">
        <p14:creationId xmlns:p14="http://schemas.microsoft.com/office/powerpoint/2010/main" val="3385852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D6E232C-4772-88E6-5480-471C094AFA7C}"/>
              </a:ext>
            </a:extLst>
          </p:cNvPr>
          <p:cNvSpPr>
            <a:spLocks noGrp="1"/>
          </p:cNvSpPr>
          <p:nvPr>
            <p:ph type="title"/>
          </p:nvPr>
        </p:nvSpPr>
        <p:spPr/>
        <p:txBody>
          <a:bodyPr/>
          <a:lstStyle/>
          <a:p>
            <a:r>
              <a:rPr lang="en-ZA" dirty="0"/>
              <a:t>Outline </a:t>
            </a:r>
          </a:p>
        </p:txBody>
      </p:sp>
      <p:sp>
        <p:nvSpPr>
          <p:cNvPr id="8" name="Text Placeholder 7">
            <a:extLst>
              <a:ext uri="{FF2B5EF4-FFF2-40B4-BE49-F238E27FC236}">
                <a16:creationId xmlns:a16="http://schemas.microsoft.com/office/drawing/2014/main" id="{237E40ED-7F5F-C2CA-3F98-20A74BAFC96F}"/>
              </a:ext>
            </a:extLst>
          </p:cNvPr>
          <p:cNvSpPr>
            <a:spLocks noGrp="1"/>
          </p:cNvSpPr>
          <p:nvPr>
            <p:ph type="body" sz="quarter" idx="10"/>
          </p:nvPr>
        </p:nvSpPr>
        <p:spPr>
          <a:xfrm>
            <a:off x="1562099" y="1376363"/>
            <a:ext cx="9790113" cy="4500562"/>
          </a:xfrm>
        </p:spPr>
        <p:txBody>
          <a:bodyPr>
            <a:normAutofit/>
          </a:bodyPr>
          <a:lstStyle/>
          <a:p>
            <a:pPr>
              <a:spcAft>
                <a:spcPts val="1200"/>
              </a:spcAft>
            </a:pPr>
            <a:endParaRPr lang="en-ZA" sz="400" dirty="0"/>
          </a:p>
          <a:p>
            <a:pPr>
              <a:spcAft>
                <a:spcPts val="1200"/>
              </a:spcAft>
            </a:pPr>
            <a:r>
              <a:rPr lang="en-ZA" sz="2800" dirty="0"/>
              <a:t>Introduction and epidemiology of TB in children and adolescents</a:t>
            </a:r>
          </a:p>
          <a:p>
            <a:pPr>
              <a:spcAft>
                <a:spcPts val="1200"/>
              </a:spcAft>
            </a:pPr>
            <a:r>
              <a:rPr lang="en-ZA" sz="2800" dirty="0"/>
              <a:t>Fundamentals of TB: exposure | infection| disease</a:t>
            </a:r>
          </a:p>
          <a:p>
            <a:pPr>
              <a:spcAft>
                <a:spcPts val="1200"/>
              </a:spcAft>
            </a:pPr>
            <a:r>
              <a:rPr lang="en-ZA" sz="2800" dirty="0"/>
              <a:t>Risk factors for TB: infection | disease | severe disease</a:t>
            </a:r>
          </a:p>
          <a:p>
            <a:pPr>
              <a:spcAft>
                <a:spcPts val="1200"/>
              </a:spcAft>
            </a:pPr>
            <a:r>
              <a:rPr lang="en-ZA" sz="2800" dirty="0"/>
              <a:t>Factors related to transmission of TB</a:t>
            </a:r>
          </a:p>
          <a:p>
            <a:pPr>
              <a:spcAft>
                <a:spcPts val="1200"/>
              </a:spcAft>
            </a:pPr>
            <a:r>
              <a:rPr lang="en-US" sz="2800" dirty="0"/>
              <a:t>Routine TB recording and reporting </a:t>
            </a:r>
            <a:endParaRPr lang="en-ZA" sz="2800" dirty="0"/>
          </a:p>
          <a:p>
            <a:pPr>
              <a:spcAft>
                <a:spcPts val="1200"/>
              </a:spcAft>
            </a:pPr>
            <a:r>
              <a:rPr lang="en-ZA" sz="2800" dirty="0"/>
              <a:t>Case study quiz</a:t>
            </a:r>
          </a:p>
          <a:p>
            <a:pPr>
              <a:spcAft>
                <a:spcPts val="1200"/>
              </a:spcAft>
            </a:pPr>
            <a:r>
              <a:rPr lang="en-ZA" sz="2800" dirty="0"/>
              <a:t>Conclusion</a:t>
            </a:r>
          </a:p>
          <a:p>
            <a:endParaRPr lang="en-ZA" dirty="0"/>
          </a:p>
        </p:txBody>
      </p:sp>
      <p:sp>
        <p:nvSpPr>
          <p:cNvPr id="2" name="Arrow: Pentagon 1">
            <a:extLst>
              <a:ext uri="{FF2B5EF4-FFF2-40B4-BE49-F238E27FC236}">
                <a16:creationId xmlns:a16="http://schemas.microsoft.com/office/drawing/2014/main" id="{10C7C5AD-9275-4B4D-BEA6-24CD66581840}"/>
              </a:ext>
            </a:extLst>
          </p:cNvPr>
          <p:cNvSpPr/>
          <p:nvPr/>
        </p:nvSpPr>
        <p:spPr>
          <a:xfrm>
            <a:off x="262732" y="1857138"/>
            <a:ext cx="1484311" cy="495108"/>
          </a:xfrm>
          <a:prstGeom prst="homePlate">
            <a:avLst/>
          </a:prstGeom>
          <a:solidFill>
            <a:schemeClr val="tx2"/>
          </a:solidFill>
          <a:ln w="508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108000" bIns="108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chemeClr val="bg1"/>
                </a:solidFill>
                <a:effectLst/>
                <a:uLnTx/>
                <a:uFillTx/>
                <a:ea typeface="+mn-ea"/>
                <a:cs typeface="+mn-cs"/>
              </a:rPr>
              <a:t>Discussion</a:t>
            </a:r>
          </a:p>
        </p:txBody>
      </p:sp>
      <p:sp>
        <p:nvSpPr>
          <p:cNvPr id="3" name="Arrow: Pentagon 2">
            <a:extLst>
              <a:ext uri="{FF2B5EF4-FFF2-40B4-BE49-F238E27FC236}">
                <a16:creationId xmlns:a16="http://schemas.microsoft.com/office/drawing/2014/main" id="{62E87C6F-7188-B306-33F9-0EC306ACDE07}"/>
              </a:ext>
            </a:extLst>
          </p:cNvPr>
          <p:cNvSpPr/>
          <p:nvPr/>
        </p:nvSpPr>
        <p:spPr>
          <a:xfrm>
            <a:off x="262731" y="4791601"/>
            <a:ext cx="1484311" cy="495108"/>
          </a:xfrm>
          <a:prstGeom prst="homePlate">
            <a:avLst/>
          </a:prstGeom>
          <a:solidFill>
            <a:schemeClr val="tx2"/>
          </a:solidFill>
          <a:ln w="508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108000" bIns="108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chemeClr val="bg1"/>
                </a:solidFill>
                <a:effectLst/>
                <a:uLnTx/>
                <a:uFillTx/>
                <a:ea typeface="+mn-ea"/>
                <a:cs typeface="+mn-cs"/>
              </a:rPr>
              <a:t>Discussion</a:t>
            </a:r>
          </a:p>
        </p:txBody>
      </p:sp>
    </p:spTree>
    <p:extLst>
      <p:ext uri="{BB962C8B-B14F-4D97-AF65-F5344CB8AC3E}">
        <p14:creationId xmlns:p14="http://schemas.microsoft.com/office/powerpoint/2010/main" val="37990510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36C34-F2F3-C81D-1481-14D0C56C790C}"/>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942536C0-E087-84C2-FA61-CB231EE42B8D}"/>
              </a:ext>
            </a:extLst>
          </p:cNvPr>
          <p:cNvSpPr/>
          <p:nvPr/>
        </p:nvSpPr>
        <p:spPr>
          <a:xfrm>
            <a:off x="695325" y="1304925"/>
            <a:ext cx="10656889" cy="2770272"/>
          </a:xfrm>
          <a:prstGeom prst="rect">
            <a:avLst/>
          </a:prstGeom>
          <a:solidFill>
            <a:schemeClr val="bg2">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Title 3">
            <a:extLst>
              <a:ext uri="{FF2B5EF4-FFF2-40B4-BE49-F238E27FC236}">
                <a16:creationId xmlns:a16="http://schemas.microsoft.com/office/drawing/2014/main" id="{920E0CC3-097F-B4FA-0DAB-9A74E4107E02}"/>
              </a:ext>
            </a:extLst>
          </p:cNvPr>
          <p:cNvSpPr>
            <a:spLocks noGrp="1"/>
          </p:cNvSpPr>
          <p:nvPr>
            <p:ph type="title"/>
          </p:nvPr>
        </p:nvSpPr>
        <p:spPr/>
        <p:txBody>
          <a:bodyPr/>
          <a:lstStyle/>
          <a:p>
            <a:r>
              <a:rPr lang="en-ZA" dirty="0"/>
              <a:t>Case study #1</a:t>
            </a:r>
          </a:p>
        </p:txBody>
      </p:sp>
      <p:sp>
        <p:nvSpPr>
          <p:cNvPr id="5" name="Text Placeholder 4">
            <a:extLst>
              <a:ext uri="{FF2B5EF4-FFF2-40B4-BE49-F238E27FC236}">
                <a16:creationId xmlns:a16="http://schemas.microsoft.com/office/drawing/2014/main" id="{D6CC0CF1-F057-CC4E-5616-86CEF401B9C5}"/>
              </a:ext>
            </a:extLst>
          </p:cNvPr>
          <p:cNvSpPr>
            <a:spLocks noGrp="1"/>
          </p:cNvSpPr>
          <p:nvPr>
            <p:ph type="body" sz="quarter" idx="10"/>
          </p:nvPr>
        </p:nvSpPr>
        <p:spPr>
          <a:xfrm>
            <a:off x="2797794" y="1376363"/>
            <a:ext cx="8554419" cy="3026825"/>
          </a:xfrm>
        </p:spPr>
        <p:txBody>
          <a:bodyPr>
            <a:normAutofit/>
          </a:bodyPr>
          <a:lstStyle/>
          <a:p>
            <a:pPr marL="180975" indent="-90488"/>
            <a:r>
              <a:rPr lang="en-GB" sz="1700" dirty="0"/>
              <a:t>KM, a 10-month-old, presents to the health centre with cough, fever &amp; poor weight gain. </a:t>
            </a:r>
          </a:p>
          <a:p>
            <a:pPr marL="180975" indent="-90488"/>
            <a:r>
              <a:rPr lang="en-GB" sz="1700" dirty="0"/>
              <a:t>She lives with her parents and five siblings in a two-room house with one window. She sleeps in the same bed as her parents. </a:t>
            </a:r>
          </a:p>
          <a:p>
            <a:pPr marL="180975" indent="-90488"/>
            <a:endParaRPr lang="en-GB" sz="1700" dirty="0"/>
          </a:p>
          <a:p>
            <a:pPr marL="180975" indent="-90488"/>
            <a:r>
              <a:rPr lang="en-GB" sz="1700" dirty="0"/>
              <a:t>KM’s mother recently began treatment for bacteriologically confirmed pulmonary TB. Before she began treatment, she was coughing frequently.</a:t>
            </a:r>
          </a:p>
          <a:p>
            <a:pPr marL="180975" indent="-90488">
              <a:buNone/>
            </a:pPr>
            <a:r>
              <a:rPr lang="en-GB" sz="1700" dirty="0"/>
              <a:t> </a:t>
            </a:r>
          </a:p>
          <a:p>
            <a:pPr marL="180975" indent="-90488"/>
            <a:r>
              <a:rPr lang="en-GB" sz="1700" dirty="0"/>
              <a:t>On clinical evaluation, KM has signs of severe illness: shortness of breath, fever, underweight, and is diagnosed with miliary TB after chest radiography. </a:t>
            </a:r>
          </a:p>
          <a:p>
            <a:pPr marL="180975" indent="-90488"/>
            <a:r>
              <a:rPr lang="en-GB" sz="1700" dirty="0"/>
              <a:t>She has no BCG scar and is HIV negative.</a:t>
            </a:r>
          </a:p>
          <a:p>
            <a:endParaRPr lang="en-GB" sz="1700" dirty="0"/>
          </a:p>
          <a:p>
            <a:endParaRPr lang="en-ZA" sz="1700" dirty="0"/>
          </a:p>
        </p:txBody>
      </p:sp>
      <p:pic>
        <p:nvPicPr>
          <p:cNvPr id="13" name="Picture Placeholder 12" descr="A silhouette of a baby">
            <a:extLst>
              <a:ext uri="{FF2B5EF4-FFF2-40B4-BE49-F238E27FC236}">
                <a16:creationId xmlns:a16="http://schemas.microsoft.com/office/drawing/2014/main" id="{60B48F26-3D54-535F-CFC4-8FC6E70734E3}"/>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2442" r="22442"/>
          <a:stretch>
            <a:fillRect/>
          </a:stretch>
        </p:blipFill>
        <p:spPr>
          <a:xfrm>
            <a:off x="641482" y="1542550"/>
            <a:ext cx="2481546" cy="2532647"/>
          </a:xfrm>
        </p:spPr>
      </p:pic>
      <p:sp>
        <p:nvSpPr>
          <p:cNvPr id="14" name="TextBox 13">
            <a:extLst>
              <a:ext uri="{FF2B5EF4-FFF2-40B4-BE49-F238E27FC236}">
                <a16:creationId xmlns:a16="http://schemas.microsoft.com/office/drawing/2014/main" id="{92C4F7B8-CA0D-1DA3-031D-D1D0555A62C9}"/>
              </a:ext>
            </a:extLst>
          </p:cNvPr>
          <p:cNvSpPr txBox="1"/>
          <p:nvPr/>
        </p:nvSpPr>
        <p:spPr>
          <a:xfrm>
            <a:off x="839787" y="4312822"/>
            <a:ext cx="10512426" cy="2126324"/>
          </a:xfrm>
          <a:prstGeom prst="rect">
            <a:avLst/>
          </a:prstGeom>
          <a:solidFill>
            <a:schemeClr val="accent5">
              <a:lumMod val="75000"/>
            </a:schemeClr>
          </a:solidFill>
          <a:ln w="12700">
            <a:solidFill>
              <a:schemeClr val="accent2"/>
            </a:solidFill>
          </a:ln>
          <a:effectLst>
            <a:outerShdw blurRad="50800" dist="38100" dir="2700000" algn="tl" rotWithShape="0">
              <a:prstClr val="black">
                <a:alpha val="40000"/>
              </a:prstClr>
            </a:outerShdw>
          </a:effectLst>
        </p:spPr>
        <p:txBody>
          <a:bodyPr wrap="square" tIns="108000" rIns="360000" bIns="108000" rtlCol="0">
            <a:spAutoFit/>
          </a:bodyPr>
          <a:lstStyle/>
          <a:p>
            <a:pPr marL="1371600" lvl="2" indent="-457200">
              <a:buFont typeface="+mj-lt"/>
              <a:buAutoNum type="arabicPeriod" startAt="2"/>
            </a:pPr>
            <a:r>
              <a:rPr lang="en-ZA" sz="2000" b="1" dirty="0">
                <a:solidFill>
                  <a:schemeClr val="bg2"/>
                </a:solidFill>
              </a:rPr>
              <a:t>Which of the following increased KM’s risk for TB disease:</a:t>
            </a:r>
          </a:p>
          <a:p>
            <a:pPr lvl="2"/>
            <a:r>
              <a:rPr lang="en-ZA" sz="2400" b="1" dirty="0">
                <a:solidFill>
                  <a:schemeClr val="bg2"/>
                </a:solidFill>
                <a:sym typeface="Wingdings" panose="05000000000000000000" pitchFamily="2" charset="2"/>
              </a:rPr>
              <a:t> </a:t>
            </a:r>
            <a:r>
              <a:rPr lang="en-ZA" sz="2000" b="1" dirty="0">
                <a:solidFill>
                  <a:schemeClr val="bg2"/>
                </a:solidFill>
                <a:sym typeface="Wingdings" panose="05000000000000000000" pitchFamily="2" charset="2"/>
              </a:rPr>
              <a:t>	</a:t>
            </a:r>
            <a:endParaRPr lang="en-ZA" sz="2000" b="1" dirty="0">
              <a:solidFill>
                <a:schemeClr val="bg2"/>
              </a:solidFill>
            </a:endParaRPr>
          </a:p>
          <a:p>
            <a:pPr lvl="2"/>
            <a:endParaRPr lang="en-ZA" sz="2000" b="1" dirty="0">
              <a:solidFill>
                <a:schemeClr val="bg2"/>
              </a:solidFill>
            </a:endParaRPr>
          </a:p>
          <a:p>
            <a:pPr lvl="2"/>
            <a:endParaRPr lang="en-ZA" sz="2000" b="1" dirty="0">
              <a:solidFill>
                <a:schemeClr val="bg2"/>
              </a:solidFill>
            </a:endParaRPr>
          </a:p>
          <a:p>
            <a:pPr lvl="2"/>
            <a:endParaRPr lang="en-ZA" sz="2000" b="1" dirty="0">
              <a:solidFill>
                <a:schemeClr val="bg2"/>
              </a:solidFill>
            </a:endParaRPr>
          </a:p>
          <a:p>
            <a:pPr lvl="1"/>
            <a:endParaRPr lang="en-ZA" sz="2000" b="1" dirty="0">
              <a:solidFill>
                <a:schemeClr val="bg2"/>
              </a:solidFill>
            </a:endParaRPr>
          </a:p>
        </p:txBody>
      </p:sp>
      <p:graphicFrame>
        <p:nvGraphicFramePr>
          <p:cNvPr id="3" name="Table 2">
            <a:extLst>
              <a:ext uri="{FF2B5EF4-FFF2-40B4-BE49-F238E27FC236}">
                <a16:creationId xmlns:a16="http://schemas.microsoft.com/office/drawing/2014/main" id="{C6673B75-26B7-A660-6DF4-CBCF6E095E7E}"/>
              </a:ext>
            </a:extLst>
          </p:cNvPr>
          <p:cNvGraphicFramePr>
            <a:graphicFrameLocks noGrp="1"/>
          </p:cNvGraphicFramePr>
          <p:nvPr>
            <p:extLst>
              <p:ext uri="{D42A27DB-BD31-4B8C-83A1-F6EECF244321}">
                <p14:modId xmlns:p14="http://schemas.microsoft.com/office/powerpoint/2010/main" val="3599010258"/>
              </p:ext>
            </p:extLst>
          </p:nvPr>
        </p:nvGraphicFramePr>
        <p:xfrm>
          <a:off x="2264569" y="4778619"/>
          <a:ext cx="8128000" cy="1548911"/>
        </p:xfrm>
        <a:graphic>
          <a:graphicData uri="http://schemas.openxmlformats.org/drawingml/2006/table">
            <a:tbl>
              <a:tblPr firstRow="1" bandRow="1">
                <a:tableStyleId>{2D5ABB26-0587-4C30-8999-92F81FD0307C}</a:tableStyleId>
              </a:tblPr>
              <a:tblGrid>
                <a:gridCol w="389731">
                  <a:extLst>
                    <a:ext uri="{9D8B030D-6E8A-4147-A177-3AD203B41FA5}">
                      <a16:colId xmlns:a16="http://schemas.microsoft.com/office/drawing/2014/main" val="2093135263"/>
                    </a:ext>
                  </a:extLst>
                </a:gridCol>
                <a:gridCol w="7738269">
                  <a:extLst>
                    <a:ext uri="{9D8B030D-6E8A-4147-A177-3AD203B41FA5}">
                      <a16:colId xmlns:a16="http://schemas.microsoft.com/office/drawing/2014/main" val="1924918864"/>
                    </a:ext>
                  </a:extLst>
                </a:gridCol>
              </a:tblGrid>
              <a:tr h="436391">
                <a:tc>
                  <a:txBody>
                    <a:bodyPr/>
                    <a:lstStyle/>
                    <a:p>
                      <a:pPr marL="0" indent="0" algn="ctr">
                        <a:buFontTx/>
                        <a:buNone/>
                      </a:pPr>
                      <a:r>
                        <a:rPr lang="en-ZA" dirty="0">
                          <a:solidFill>
                            <a:schemeClr val="bg2"/>
                          </a:solidFill>
                        </a:rPr>
                        <a:t>X</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299B45"/>
                    </a:solidFill>
                  </a:tcPr>
                </a:tc>
                <a:tc>
                  <a:txBody>
                    <a:bodyPr/>
                    <a:lstStyle/>
                    <a:p>
                      <a:pPr marL="342900" indent="-342900">
                        <a:buFont typeface="+mj-lt"/>
                        <a:buAutoNum type="alphaLcParenR"/>
                      </a:pPr>
                      <a:r>
                        <a:rPr lang="en-ZA" dirty="0">
                          <a:solidFill>
                            <a:schemeClr val="bg2"/>
                          </a:solidFill>
                        </a:rPr>
                        <a:t>KM’s young age ( &lt; 2 years old) </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299B45"/>
                    </a:solidFill>
                  </a:tcPr>
                </a:tc>
                <a:extLst>
                  <a:ext uri="{0D108BD9-81ED-4DB2-BD59-A6C34878D82A}">
                    <a16:rowId xmlns:a16="http://schemas.microsoft.com/office/drawing/2014/main" val="1479047793"/>
                  </a:ext>
                </a:extLst>
              </a:tr>
              <a:tr h="370840">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lphaLcParenR" startAt="2"/>
                        <a:tabLst/>
                        <a:defRPr/>
                      </a:pPr>
                      <a:endParaRPr lang="en-ZA" dirty="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lphaLcParenR" startAt="2"/>
                        <a:tabLst/>
                        <a:defRPr/>
                      </a:pPr>
                      <a:r>
                        <a:rPr lang="en-ZA" dirty="0">
                          <a:solidFill>
                            <a:schemeClr val="bg2"/>
                          </a:solidFill>
                        </a:rPr>
                        <a:t>KM’s HIV status</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02063294"/>
                  </a:ext>
                </a:extLst>
              </a:tr>
              <a:tr h="370840">
                <a:tc>
                  <a:txBody>
                    <a:bodyPr/>
                    <a:lstStyle/>
                    <a:p>
                      <a:pPr marL="342900" indent="-342900">
                        <a:buFont typeface="+mj-lt"/>
                        <a:buAutoNum type="alphaLcParenR" startAt="3"/>
                      </a:pPr>
                      <a:endParaRPr lang="en-ZA" dirty="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342900" indent="-342900">
                        <a:buFont typeface="+mj-lt"/>
                        <a:buAutoNum type="alphaLcParenR" startAt="3"/>
                      </a:pPr>
                      <a:r>
                        <a:rPr lang="en-ZA" dirty="0">
                          <a:solidFill>
                            <a:schemeClr val="bg2"/>
                          </a:solidFill>
                        </a:rPr>
                        <a:t>It’s likely that KM had chronic lung disease to start with. </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56280438"/>
                  </a:ext>
                </a:extLst>
              </a:tr>
              <a:tr h="370840">
                <a:tc>
                  <a:txBody>
                    <a:bodyPr/>
                    <a:lstStyle/>
                    <a:p>
                      <a:pPr marL="342900" indent="-342900">
                        <a:buFont typeface="+mj-lt"/>
                        <a:buAutoNum type="alphaLcParenR" startAt="4"/>
                      </a:pPr>
                      <a:endParaRPr lang="en-ZA" dirty="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342900" indent="-342900">
                        <a:buFont typeface="+mj-lt"/>
                        <a:buAutoNum type="alphaLcParenR" startAt="4"/>
                      </a:pPr>
                      <a:r>
                        <a:rPr lang="en-ZA" dirty="0">
                          <a:solidFill>
                            <a:schemeClr val="bg2"/>
                          </a:solidFill>
                        </a:rPr>
                        <a:t>All of the above</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682545"/>
                  </a:ext>
                </a:extLst>
              </a:tr>
            </a:tbl>
          </a:graphicData>
        </a:graphic>
      </p:graphicFrame>
      <p:sp>
        <p:nvSpPr>
          <p:cNvPr id="6" name="Rectangle 5">
            <a:extLst>
              <a:ext uri="{FF2B5EF4-FFF2-40B4-BE49-F238E27FC236}">
                <a16:creationId xmlns:a16="http://schemas.microsoft.com/office/drawing/2014/main" id="{832762B4-0CBE-7803-5365-AB242B4C6B05}"/>
              </a:ext>
            </a:extLst>
          </p:cNvPr>
          <p:cNvSpPr/>
          <p:nvPr/>
        </p:nvSpPr>
        <p:spPr>
          <a:xfrm>
            <a:off x="0" y="0"/>
            <a:ext cx="12192000" cy="4312822"/>
          </a:xfrm>
          <a:prstGeom prst="rect">
            <a:avLst/>
          </a:prstGeom>
          <a:solidFill>
            <a:srgbClr val="FFFF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7" name="Picture 6">
            <a:extLst>
              <a:ext uri="{FF2B5EF4-FFF2-40B4-BE49-F238E27FC236}">
                <a16:creationId xmlns:a16="http://schemas.microsoft.com/office/drawing/2014/main" id="{AD4C1487-CB2B-B727-EE1C-76B51F504AB3}"/>
              </a:ext>
            </a:extLst>
          </p:cNvPr>
          <p:cNvPicPr>
            <a:picLocks noChangeAspect="1"/>
          </p:cNvPicPr>
          <p:nvPr/>
        </p:nvPicPr>
        <p:blipFill>
          <a:blip r:embed="rId4"/>
          <a:stretch>
            <a:fillRect/>
          </a:stretch>
        </p:blipFill>
        <p:spPr>
          <a:xfrm>
            <a:off x="2956709" y="346108"/>
            <a:ext cx="6576630" cy="368077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0462848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FD58C-9D26-DCC3-D7A5-E2D4428A46C9}"/>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948FA4F-837C-5304-0D89-C39CC89E1900}"/>
              </a:ext>
            </a:extLst>
          </p:cNvPr>
          <p:cNvSpPr/>
          <p:nvPr/>
        </p:nvSpPr>
        <p:spPr>
          <a:xfrm>
            <a:off x="695325" y="1304925"/>
            <a:ext cx="10656889" cy="2770272"/>
          </a:xfrm>
          <a:prstGeom prst="rect">
            <a:avLst/>
          </a:prstGeom>
          <a:solidFill>
            <a:schemeClr val="bg2">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Title 3">
            <a:extLst>
              <a:ext uri="{FF2B5EF4-FFF2-40B4-BE49-F238E27FC236}">
                <a16:creationId xmlns:a16="http://schemas.microsoft.com/office/drawing/2014/main" id="{3461D306-AADA-35BC-EF56-B83C6D88C060}"/>
              </a:ext>
            </a:extLst>
          </p:cNvPr>
          <p:cNvSpPr>
            <a:spLocks noGrp="1"/>
          </p:cNvSpPr>
          <p:nvPr>
            <p:ph type="title"/>
          </p:nvPr>
        </p:nvSpPr>
        <p:spPr/>
        <p:txBody>
          <a:bodyPr/>
          <a:lstStyle/>
          <a:p>
            <a:r>
              <a:rPr lang="en-ZA" dirty="0"/>
              <a:t>Case study #1</a:t>
            </a:r>
          </a:p>
        </p:txBody>
      </p:sp>
      <p:sp>
        <p:nvSpPr>
          <p:cNvPr id="5" name="Text Placeholder 4">
            <a:extLst>
              <a:ext uri="{FF2B5EF4-FFF2-40B4-BE49-F238E27FC236}">
                <a16:creationId xmlns:a16="http://schemas.microsoft.com/office/drawing/2014/main" id="{B30ABC1F-66B8-DAD5-1D6A-95C79EC113BE}"/>
              </a:ext>
            </a:extLst>
          </p:cNvPr>
          <p:cNvSpPr>
            <a:spLocks noGrp="1"/>
          </p:cNvSpPr>
          <p:nvPr>
            <p:ph type="body" sz="quarter" idx="10"/>
          </p:nvPr>
        </p:nvSpPr>
        <p:spPr>
          <a:xfrm>
            <a:off x="2797794" y="1376363"/>
            <a:ext cx="8554419" cy="3026825"/>
          </a:xfrm>
        </p:spPr>
        <p:txBody>
          <a:bodyPr>
            <a:normAutofit/>
          </a:bodyPr>
          <a:lstStyle/>
          <a:p>
            <a:pPr marL="180975" indent="-90488"/>
            <a:r>
              <a:rPr lang="en-GB" sz="1700" dirty="0"/>
              <a:t>KM, a 10-month-old, presents to the health centre with cough, fever &amp; poor weight gain. </a:t>
            </a:r>
          </a:p>
          <a:p>
            <a:pPr marL="180975" indent="-90488"/>
            <a:r>
              <a:rPr lang="en-GB" sz="1700" dirty="0"/>
              <a:t>She lives with her parents and five siblings in a two-room house with one window. She sleeps in the same bed as her parents. </a:t>
            </a:r>
          </a:p>
          <a:p>
            <a:pPr marL="180975" indent="-90488"/>
            <a:endParaRPr lang="en-GB" sz="1700" dirty="0"/>
          </a:p>
          <a:p>
            <a:pPr marL="180975" indent="-90488"/>
            <a:r>
              <a:rPr lang="en-GB" sz="1700" dirty="0"/>
              <a:t>KM’s mother recently began treatment for bacteriologically confirmed pulmonary TB. Before she began treatment, she was coughing frequently.</a:t>
            </a:r>
          </a:p>
          <a:p>
            <a:pPr marL="180975" indent="-90488">
              <a:buNone/>
            </a:pPr>
            <a:r>
              <a:rPr lang="en-GB" sz="1700" dirty="0"/>
              <a:t> </a:t>
            </a:r>
          </a:p>
          <a:p>
            <a:pPr marL="180975" indent="-90488"/>
            <a:r>
              <a:rPr lang="en-GB" sz="1700" dirty="0"/>
              <a:t>On clinical evaluation, KM has signs of severe illness: shortness of breath, fever, underweight, and is diagnosed with miliary TB after chest radiography. </a:t>
            </a:r>
          </a:p>
          <a:p>
            <a:pPr marL="180975" indent="-90488"/>
            <a:r>
              <a:rPr lang="en-GB" sz="1700" dirty="0"/>
              <a:t>She has no BCG scar and is HIV negative.</a:t>
            </a:r>
          </a:p>
          <a:p>
            <a:endParaRPr lang="en-GB" sz="1700" dirty="0"/>
          </a:p>
          <a:p>
            <a:endParaRPr lang="en-ZA" sz="1700" dirty="0"/>
          </a:p>
        </p:txBody>
      </p:sp>
      <p:pic>
        <p:nvPicPr>
          <p:cNvPr id="13" name="Picture Placeholder 12" descr="A silhouette of a baby">
            <a:extLst>
              <a:ext uri="{FF2B5EF4-FFF2-40B4-BE49-F238E27FC236}">
                <a16:creationId xmlns:a16="http://schemas.microsoft.com/office/drawing/2014/main" id="{B05BB746-A420-B267-DDE5-9BFF80C77354}"/>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2442" r="22442"/>
          <a:stretch>
            <a:fillRect/>
          </a:stretch>
        </p:blipFill>
        <p:spPr>
          <a:xfrm>
            <a:off x="641482" y="1542550"/>
            <a:ext cx="2481546" cy="2532647"/>
          </a:xfrm>
        </p:spPr>
      </p:pic>
      <p:sp>
        <p:nvSpPr>
          <p:cNvPr id="14" name="TextBox 13">
            <a:extLst>
              <a:ext uri="{FF2B5EF4-FFF2-40B4-BE49-F238E27FC236}">
                <a16:creationId xmlns:a16="http://schemas.microsoft.com/office/drawing/2014/main" id="{1755AAE6-9EF7-1314-0777-C35307C8C229}"/>
              </a:ext>
            </a:extLst>
          </p:cNvPr>
          <p:cNvSpPr txBox="1"/>
          <p:nvPr/>
        </p:nvSpPr>
        <p:spPr>
          <a:xfrm>
            <a:off x="839787" y="4312822"/>
            <a:ext cx="10512426" cy="2126324"/>
          </a:xfrm>
          <a:prstGeom prst="rect">
            <a:avLst/>
          </a:prstGeom>
          <a:solidFill>
            <a:schemeClr val="accent5">
              <a:lumMod val="75000"/>
            </a:schemeClr>
          </a:solidFill>
          <a:ln w="12700">
            <a:solidFill>
              <a:schemeClr val="accent2"/>
            </a:solidFill>
          </a:ln>
          <a:effectLst>
            <a:outerShdw blurRad="50800" dist="38100" dir="2700000" algn="tl" rotWithShape="0">
              <a:prstClr val="black">
                <a:alpha val="40000"/>
              </a:prstClr>
            </a:outerShdw>
          </a:effectLst>
        </p:spPr>
        <p:txBody>
          <a:bodyPr wrap="square" tIns="108000" rIns="360000" bIns="108000" rtlCol="0">
            <a:spAutoFit/>
          </a:bodyPr>
          <a:lstStyle/>
          <a:p>
            <a:pPr marL="1371600" lvl="2" indent="-457200">
              <a:buFont typeface="+mj-lt"/>
              <a:buAutoNum type="arabicPeriod" startAt="3"/>
            </a:pPr>
            <a:r>
              <a:rPr lang="en-ZA" sz="2000" b="1" dirty="0">
                <a:solidFill>
                  <a:schemeClr val="bg2"/>
                </a:solidFill>
              </a:rPr>
              <a:t>Which of the following increased KM’s risk for severe TB disease:</a:t>
            </a:r>
          </a:p>
          <a:p>
            <a:pPr lvl="2"/>
            <a:r>
              <a:rPr lang="en-ZA" sz="2400" b="1" dirty="0">
                <a:solidFill>
                  <a:schemeClr val="bg2"/>
                </a:solidFill>
                <a:sym typeface="Wingdings" panose="05000000000000000000" pitchFamily="2" charset="2"/>
              </a:rPr>
              <a:t> </a:t>
            </a:r>
            <a:r>
              <a:rPr lang="en-ZA" sz="2000" b="1" dirty="0">
                <a:solidFill>
                  <a:schemeClr val="bg2"/>
                </a:solidFill>
                <a:sym typeface="Wingdings" panose="05000000000000000000" pitchFamily="2" charset="2"/>
              </a:rPr>
              <a:t>	</a:t>
            </a:r>
            <a:endParaRPr lang="en-ZA" sz="2000" b="1" dirty="0">
              <a:solidFill>
                <a:schemeClr val="bg2"/>
              </a:solidFill>
            </a:endParaRPr>
          </a:p>
          <a:p>
            <a:pPr lvl="2"/>
            <a:endParaRPr lang="en-ZA" sz="2000" b="1" dirty="0">
              <a:solidFill>
                <a:schemeClr val="bg2"/>
              </a:solidFill>
            </a:endParaRPr>
          </a:p>
          <a:p>
            <a:pPr lvl="2"/>
            <a:endParaRPr lang="en-ZA" sz="2000" b="1" dirty="0">
              <a:solidFill>
                <a:schemeClr val="bg2"/>
              </a:solidFill>
            </a:endParaRPr>
          </a:p>
          <a:p>
            <a:pPr lvl="2"/>
            <a:endParaRPr lang="en-ZA" sz="2000" b="1" dirty="0">
              <a:solidFill>
                <a:schemeClr val="bg2"/>
              </a:solidFill>
            </a:endParaRPr>
          </a:p>
          <a:p>
            <a:pPr lvl="1"/>
            <a:endParaRPr lang="en-ZA" sz="2000" b="1" dirty="0">
              <a:solidFill>
                <a:schemeClr val="bg2"/>
              </a:solidFill>
            </a:endParaRPr>
          </a:p>
        </p:txBody>
      </p:sp>
      <p:graphicFrame>
        <p:nvGraphicFramePr>
          <p:cNvPr id="3" name="Table 2">
            <a:extLst>
              <a:ext uri="{FF2B5EF4-FFF2-40B4-BE49-F238E27FC236}">
                <a16:creationId xmlns:a16="http://schemas.microsoft.com/office/drawing/2014/main" id="{8ADEFAF4-F919-9165-C5E8-C7F3567ABC28}"/>
              </a:ext>
            </a:extLst>
          </p:cNvPr>
          <p:cNvGraphicFramePr>
            <a:graphicFrameLocks noGrp="1"/>
          </p:cNvGraphicFramePr>
          <p:nvPr>
            <p:extLst>
              <p:ext uri="{D42A27DB-BD31-4B8C-83A1-F6EECF244321}">
                <p14:modId xmlns:p14="http://schemas.microsoft.com/office/powerpoint/2010/main" val="1223717223"/>
              </p:ext>
            </p:extLst>
          </p:nvPr>
        </p:nvGraphicFramePr>
        <p:xfrm>
          <a:off x="2264569" y="4778619"/>
          <a:ext cx="8128000" cy="1548911"/>
        </p:xfrm>
        <a:graphic>
          <a:graphicData uri="http://schemas.openxmlformats.org/drawingml/2006/table">
            <a:tbl>
              <a:tblPr firstRow="1" bandRow="1">
                <a:tableStyleId>{2D5ABB26-0587-4C30-8999-92F81FD0307C}</a:tableStyleId>
              </a:tblPr>
              <a:tblGrid>
                <a:gridCol w="389731">
                  <a:extLst>
                    <a:ext uri="{9D8B030D-6E8A-4147-A177-3AD203B41FA5}">
                      <a16:colId xmlns:a16="http://schemas.microsoft.com/office/drawing/2014/main" val="2093135263"/>
                    </a:ext>
                  </a:extLst>
                </a:gridCol>
                <a:gridCol w="7738269">
                  <a:extLst>
                    <a:ext uri="{9D8B030D-6E8A-4147-A177-3AD203B41FA5}">
                      <a16:colId xmlns:a16="http://schemas.microsoft.com/office/drawing/2014/main" val="1924918864"/>
                    </a:ext>
                  </a:extLst>
                </a:gridCol>
              </a:tblGrid>
              <a:tr h="436391">
                <a:tc>
                  <a:txBody>
                    <a:bodyPr/>
                    <a:lstStyle/>
                    <a:p>
                      <a:pPr marL="342900" indent="-342900">
                        <a:buFont typeface="+mj-lt"/>
                        <a:buAutoNum type="alphaLcParenR"/>
                      </a:pPr>
                      <a:endParaRPr lang="en-ZA" dirty="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342900" indent="-342900">
                        <a:buFont typeface="+mj-lt"/>
                        <a:buAutoNum type="alphaLcParenR"/>
                      </a:pPr>
                      <a:r>
                        <a:rPr lang="en-ZA" dirty="0">
                          <a:solidFill>
                            <a:schemeClr val="bg2"/>
                          </a:solidFill>
                        </a:rPr>
                        <a:t>KM’s young age (&lt; 2 years old)</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79047793"/>
                  </a:ext>
                </a:extLst>
              </a:tr>
              <a:tr h="370840">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lphaLcParenR" startAt="2"/>
                        <a:tabLst/>
                        <a:defRPr/>
                      </a:pPr>
                      <a:endParaRPr lang="en-ZA" dirty="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lphaLcParenR" startAt="2"/>
                        <a:tabLst/>
                        <a:defRPr/>
                      </a:pPr>
                      <a:r>
                        <a:rPr lang="en-ZA" dirty="0">
                          <a:solidFill>
                            <a:schemeClr val="bg2"/>
                          </a:solidFill>
                        </a:rPr>
                        <a:t>Underweight </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02063294"/>
                  </a:ext>
                </a:extLst>
              </a:tr>
              <a:tr h="370840">
                <a:tc>
                  <a:txBody>
                    <a:bodyPr/>
                    <a:lstStyle/>
                    <a:p>
                      <a:pPr marL="342900" indent="-342900">
                        <a:buFont typeface="+mj-lt"/>
                        <a:buAutoNum type="alphaLcParenR" startAt="3"/>
                      </a:pPr>
                      <a:endParaRPr lang="en-ZA" dirty="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342900" indent="-342900">
                        <a:buFont typeface="+mj-lt"/>
                        <a:buAutoNum type="alphaLcParenR" startAt="3"/>
                      </a:pPr>
                      <a:r>
                        <a:rPr lang="en-ZA" dirty="0">
                          <a:solidFill>
                            <a:schemeClr val="bg2"/>
                          </a:solidFill>
                        </a:rPr>
                        <a:t>Likely did not have a BCG vaccination</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56280438"/>
                  </a:ext>
                </a:extLst>
              </a:tr>
              <a:tr h="370840">
                <a:tc>
                  <a:txBody>
                    <a:bodyPr/>
                    <a:lstStyle/>
                    <a:p>
                      <a:pPr marL="342900" indent="-342900">
                        <a:buFont typeface="+mj-lt"/>
                        <a:buAutoNum type="alphaLcParenR" startAt="4"/>
                      </a:pPr>
                      <a:endParaRPr lang="en-ZA" dirty="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342900" indent="-342900">
                        <a:buFont typeface="+mj-lt"/>
                        <a:buAutoNum type="alphaLcParenR" startAt="4"/>
                      </a:pPr>
                      <a:r>
                        <a:rPr lang="en-ZA" dirty="0">
                          <a:solidFill>
                            <a:schemeClr val="bg2"/>
                          </a:solidFill>
                        </a:rPr>
                        <a:t>All of the above</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682545"/>
                  </a:ext>
                </a:extLst>
              </a:tr>
            </a:tbl>
          </a:graphicData>
        </a:graphic>
      </p:graphicFrame>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A6CC291C-F7F9-BFFE-1216-01FDAE58C0E8}"/>
                  </a:ext>
                </a:extLst>
              </p14:cNvPr>
              <p14:cNvContentPartPr/>
              <p14:nvPr/>
            </p14:nvContentPartPr>
            <p14:xfrm>
              <a:off x="7207656" y="4590723"/>
              <a:ext cx="721014" cy="360"/>
            </p14:xfrm>
          </p:contentPart>
        </mc:Choice>
        <mc:Fallback xmlns="">
          <p:pic>
            <p:nvPicPr>
              <p:cNvPr id="6" name="Ink 5">
                <a:extLst>
                  <a:ext uri="{FF2B5EF4-FFF2-40B4-BE49-F238E27FC236}">
                    <a16:creationId xmlns:a16="http://schemas.microsoft.com/office/drawing/2014/main" id="{A6CC291C-F7F9-BFFE-1216-01FDAE58C0E8}"/>
                  </a:ext>
                </a:extLst>
              </p:cNvPr>
              <p:cNvPicPr/>
              <p:nvPr/>
            </p:nvPicPr>
            <p:blipFill>
              <a:blip r:embed="rId6"/>
              <a:stretch>
                <a:fillRect/>
              </a:stretch>
            </p:blipFill>
            <p:spPr>
              <a:xfrm>
                <a:off x="7153688" y="4482723"/>
                <a:ext cx="828590" cy="216000"/>
              </a:xfrm>
              <a:prstGeom prst="rect">
                <a:avLst/>
              </a:prstGeom>
            </p:spPr>
          </p:pic>
        </mc:Fallback>
      </mc:AlternateContent>
    </p:spTree>
    <p:extLst>
      <p:ext uri="{BB962C8B-B14F-4D97-AF65-F5344CB8AC3E}">
        <p14:creationId xmlns:p14="http://schemas.microsoft.com/office/powerpoint/2010/main" val="15382659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6A23E-4D73-B2B5-8A4A-5BBB82F283DF}"/>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CC57E864-723E-1B32-B7CE-768EB6AE2FCF}"/>
              </a:ext>
            </a:extLst>
          </p:cNvPr>
          <p:cNvSpPr/>
          <p:nvPr/>
        </p:nvSpPr>
        <p:spPr>
          <a:xfrm>
            <a:off x="695325" y="1304925"/>
            <a:ext cx="10656889" cy="2770272"/>
          </a:xfrm>
          <a:prstGeom prst="rect">
            <a:avLst/>
          </a:prstGeom>
          <a:solidFill>
            <a:schemeClr val="bg2">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Title 3">
            <a:extLst>
              <a:ext uri="{FF2B5EF4-FFF2-40B4-BE49-F238E27FC236}">
                <a16:creationId xmlns:a16="http://schemas.microsoft.com/office/drawing/2014/main" id="{AADBE1D1-33B1-FA03-BBE0-28BA2F89786A}"/>
              </a:ext>
            </a:extLst>
          </p:cNvPr>
          <p:cNvSpPr>
            <a:spLocks noGrp="1"/>
          </p:cNvSpPr>
          <p:nvPr>
            <p:ph type="title"/>
          </p:nvPr>
        </p:nvSpPr>
        <p:spPr/>
        <p:txBody>
          <a:bodyPr/>
          <a:lstStyle/>
          <a:p>
            <a:r>
              <a:rPr lang="en-ZA" dirty="0"/>
              <a:t>Case study #1</a:t>
            </a:r>
          </a:p>
        </p:txBody>
      </p:sp>
      <p:sp>
        <p:nvSpPr>
          <p:cNvPr id="5" name="Text Placeholder 4">
            <a:extLst>
              <a:ext uri="{FF2B5EF4-FFF2-40B4-BE49-F238E27FC236}">
                <a16:creationId xmlns:a16="http://schemas.microsoft.com/office/drawing/2014/main" id="{CD5CA423-0FE5-BFC8-6625-32207D05B162}"/>
              </a:ext>
            </a:extLst>
          </p:cNvPr>
          <p:cNvSpPr>
            <a:spLocks noGrp="1"/>
          </p:cNvSpPr>
          <p:nvPr>
            <p:ph type="body" sz="quarter" idx="10"/>
          </p:nvPr>
        </p:nvSpPr>
        <p:spPr>
          <a:xfrm>
            <a:off x="2797794" y="1376363"/>
            <a:ext cx="8554419" cy="3026825"/>
          </a:xfrm>
        </p:spPr>
        <p:txBody>
          <a:bodyPr>
            <a:normAutofit/>
          </a:bodyPr>
          <a:lstStyle/>
          <a:p>
            <a:pPr marL="180975" indent="-90488"/>
            <a:r>
              <a:rPr lang="en-GB" sz="1700" dirty="0"/>
              <a:t>KM, a 10-month-old, presents to the health centre with cough, fever &amp; poor weight gain. </a:t>
            </a:r>
          </a:p>
          <a:p>
            <a:pPr marL="180975" indent="-90488"/>
            <a:r>
              <a:rPr lang="en-GB" sz="1700" dirty="0"/>
              <a:t>She lives with her parents and five siblings in a two-room house with one window. She sleeps in the same bed as her parents. </a:t>
            </a:r>
          </a:p>
          <a:p>
            <a:pPr marL="180975" indent="-90488"/>
            <a:endParaRPr lang="en-GB" sz="1700" dirty="0"/>
          </a:p>
          <a:p>
            <a:pPr marL="180975" indent="-90488"/>
            <a:r>
              <a:rPr lang="en-GB" sz="1700" dirty="0"/>
              <a:t>KM’s mother recently began treatment for bacteriologically confirmed pulmonary TB. Before she began treatment, she was coughing frequently.</a:t>
            </a:r>
          </a:p>
          <a:p>
            <a:pPr marL="180975" indent="-90488">
              <a:buNone/>
            </a:pPr>
            <a:r>
              <a:rPr lang="en-GB" sz="1700" dirty="0"/>
              <a:t> </a:t>
            </a:r>
          </a:p>
          <a:p>
            <a:pPr marL="180975" indent="-90488"/>
            <a:r>
              <a:rPr lang="en-GB" sz="1700" dirty="0"/>
              <a:t>On clinical evaluation, KM has signs of severe illness: shortness of breath, fever, underweight, and is diagnosed with miliary TB after chest radiography. </a:t>
            </a:r>
          </a:p>
          <a:p>
            <a:pPr marL="180975" indent="-90488"/>
            <a:r>
              <a:rPr lang="en-GB" sz="1700" dirty="0"/>
              <a:t>She has no BCG scar and is HIV negative.</a:t>
            </a:r>
          </a:p>
          <a:p>
            <a:endParaRPr lang="en-GB" sz="1700" dirty="0"/>
          </a:p>
          <a:p>
            <a:endParaRPr lang="en-ZA" sz="1700" dirty="0"/>
          </a:p>
        </p:txBody>
      </p:sp>
      <p:pic>
        <p:nvPicPr>
          <p:cNvPr id="13" name="Picture Placeholder 12" descr="A silhouette of a baby">
            <a:extLst>
              <a:ext uri="{FF2B5EF4-FFF2-40B4-BE49-F238E27FC236}">
                <a16:creationId xmlns:a16="http://schemas.microsoft.com/office/drawing/2014/main" id="{4DA9428A-5995-353B-84CD-81476D1BB60A}"/>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2442" r="22442"/>
          <a:stretch>
            <a:fillRect/>
          </a:stretch>
        </p:blipFill>
        <p:spPr>
          <a:xfrm>
            <a:off x="641482" y="1542550"/>
            <a:ext cx="2481546" cy="2532647"/>
          </a:xfrm>
        </p:spPr>
      </p:pic>
      <p:sp>
        <p:nvSpPr>
          <p:cNvPr id="14" name="TextBox 13">
            <a:extLst>
              <a:ext uri="{FF2B5EF4-FFF2-40B4-BE49-F238E27FC236}">
                <a16:creationId xmlns:a16="http://schemas.microsoft.com/office/drawing/2014/main" id="{693FD008-C230-6218-5B05-7A487FDF14E7}"/>
              </a:ext>
            </a:extLst>
          </p:cNvPr>
          <p:cNvSpPr txBox="1"/>
          <p:nvPr/>
        </p:nvSpPr>
        <p:spPr>
          <a:xfrm>
            <a:off x="839787" y="4312822"/>
            <a:ext cx="10512426" cy="2126324"/>
          </a:xfrm>
          <a:prstGeom prst="rect">
            <a:avLst/>
          </a:prstGeom>
          <a:solidFill>
            <a:schemeClr val="accent5">
              <a:lumMod val="75000"/>
            </a:schemeClr>
          </a:solidFill>
          <a:ln w="12700">
            <a:solidFill>
              <a:schemeClr val="accent2"/>
            </a:solidFill>
          </a:ln>
          <a:effectLst>
            <a:outerShdw blurRad="50800" dist="38100" dir="2700000" algn="tl" rotWithShape="0">
              <a:prstClr val="black">
                <a:alpha val="40000"/>
              </a:prstClr>
            </a:outerShdw>
          </a:effectLst>
        </p:spPr>
        <p:txBody>
          <a:bodyPr wrap="square" tIns="108000" rIns="360000" bIns="108000" rtlCol="0">
            <a:spAutoFit/>
          </a:bodyPr>
          <a:lstStyle/>
          <a:p>
            <a:pPr marL="1371600" lvl="2" indent="-457200">
              <a:buFont typeface="+mj-lt"/>
              <a:buAutoNum type="arabicPeriod" startAt="3"/>
            </a:pPr>
            <a:r>
              <a:rPr lang="en-ZA" sz="2000" b="1" dirty="0">
                <a:solidFill>
                  <a:schemeClr val="bg2"/>
                </a:solidFill>
              </a:rPr>
              <a:t>Which of the following increased KM’s risk for severe TB disease:</a:t>
            </a:r>
          </a:p>
          <a:p>
            <a:pPr lvl="2"/>
            <a:r>
              <a:rPr lang="en-ZA" sz="2400" b="1" dirty="0">
                <a:solidFill>
                  <a:schemeClr val="bg2"/>
                </a:solidFill>
                <a:sym typeface="Wingdings" panose="05000000000000000000" pitchFamily="2" charset="2"/>
              </a:rPr>
              <a:t> </a:t>
            </a:r>
            <a:r>
              <a:rPr lang="en-ZA" sz="2000" b="1" dirty="0">
                <a:solidFill>
                  <a:schemeClr val="bg2"/>
                </a:solidFill>
                <a:sym typeface="Wingdings" panose="05000000000000000000" pitchFamily="2" charset="2"/>
              </a:rPr>
              <a:t>	</a:t>
            </a:r>
            <a:endParaRPr lang="en-ZA" sz="2000" b="1" dirty="0">
              <a:solidFill>
                <a:schemeClr val="bg2"/>
              </a:solidFill>
            </a:endParaRPr>
          </a:p>
          <a:p>
            <a:pPr lvl="2"/>
            <a:endParaRPr lang="en-ZA" sz="2000" b="1" dirty="0">
              <a:solidFill>
                <a:schemeClr val="bg2"/>
              </a:solidFill>
            </a:endParaRPr>
          </a:p>
          <a:p>
            <a:pPr lvl="2"/>
            <a:endParaRPr lang="en-ZA" sz="2000" b="1" dirty="0">
              <a:solidFill>
                <a:schemeClr val="bg2"/>
              </a:solidFill>
            </a:endParaRPr>
          </a:p>
          <a:p>
            <a:pPr lvl="2"/>
            <a:endParaRPr lang="en-ZA" sz="2000" b="1" dirty="0">
              <a:solidFill>
                <a:schemeClr val="bg2"/>
              </a:solidFill>
            </a:endParaRPr>
          </a:p>
          <a:p>
            <a:pPr lvl="1"/>
            <a:endParaRPr lang="en-ZA" sz="2000" b="1" dirty="0">
              <a:solidFill>
                <a:schemeClr val="bg2"/>
              </a:solidFill>
            </a:endParaRPr>
          </a:p>
        </p:txBody>
      </p:sp>
      <p:graphicFrame>
        <p:nvGraphicFramePr>
          <p:cNvPr id="3" name="Table 2">
            <a:extLst>
              <a:ext uri="{FF2B5EF4-FFF2-40B4-BE49-F238E27FC236}">
                <a16:creationId xmlns:a16="http://schemas.microsoft.com/office/drawing/2014/main" id="{13D4B45B-9012-1CE7-18F0-72EC55CD01A4}"/>
              </a:ext>
            </a:extLst>
          </p:cNvPr>
          <p:cNvGraphicFramePr>
            <a:graphicFrameLocks noGrp="1"/>
          </p:cNvGraphicFramePr>
          <p:nvPr>
            <p:extLst>
              <p:ext uri="{D42A27DB-BD31-4B8C-83A1-F6EECF244321}">
                <p14:modId xmlns:p14="http://schemas.microsoft.com/office/powerpoint/2010/main" val="2179353067"/>
              </p:ext>
            </p:extLst>
          </p:nvPr>
        </p:nvGraphicFramePr>
        <p:xfrm>
          <a:off x="2264569" y="4778619"/>
          <a:ext cx="8128000" cy="1548911"/>
        </p:xfrm>
        <a:graphic>
          <a:graphicData uri="http://schemas.openxmlformats.org/drawingml/2006/table">
            <a:tbl>
              <a:tblPr firstRow="1" bandRow="1">
                <a:tableStyleId>{2D5ABB26-0587-4C30-8999-92F81FD0307C}</a:tableStyleId>
              </a:tblPr>
              <a:tblGrid>
                <a:gridCol w="389731">
                  <a:extLst>
                    <a:ext uri="{9D8B030D-6E8A-4147-A177-3AD203B41FA5}">
                      <a16:colId xmlns:a16="http://schemas.microsoft.com/office/drawing/2014/main" val="2093135263"/>
                    </a:ext>
                  </a:extLst>
                </a:gridCol>
                <a:gridCol w="7738269">
                  <a:extLst>
                    <a:ext uri="{9D8B030D-6E8A-4147-A177-3AD203B41FA5}">
                      <a16:colId xmlns:a16="http://schemas.microsoft.com/office/drawing/2014/main" val="1924918864"/>
                    </a:ext>
                  </a:extLst>
                </a:gridCol>
              </a:tblGrid>
              <a:tr h="436391">
                <a:tc>
                  <a:txBody>
                    <a:bodyPr/>
                    <a:lstStyle/>
                    <a:p>
                      <a:pPr marL="342900" indent="-342900">
                        <a:buFont typeface="+mj-lt"/>
                        <a:buAutoNum type="alphaLcParenR"/>
                      </a:pPr>
                      <a:endParaRPr lang="en-ZA" dirty="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342900" indent="-342900">
                        <a:buFont typeface="+mj-lt"/>
                        <a:buAutoNum type="alphaLcParenR"/>
                      </a:pPr>
                      <a:r>
                        <a:rPr lang="en-ZA" dirty="0">
                          <a:solidFill>
                            <a:schemeClr val="bg2"/>
                          </a:solidFill>
                        </a:rPr>
                        <a:t>KM’s young age (&lt; 2 years old)</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79047793"/>
                  </a:ext>
                </a:extLst>
              </a:tr>
              <a:tr h="370840">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lphaLcParenR" startAt="2"/>
                        <a:tabLst/>
                        <a:defRPr/>
                      </a:pPr>
                      <a:endParaRPr lang="en-ZA" dirty="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lphaLcParenR" startAt="2"/>
                        <a:tabLst/>
                        <a:defRPr/>
                      </a:pPr>
                      <a:r>
                        <a:rPr lang="en-ZA" dirty="0">
                          <a:solidFill>
                            <a:schemeClr val="bg2"/>
                          </a:solidFill>
                        </a:rPr>
                        <a:t>Underweight</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02063294"/>
                  </a:ext>
                </a:extLst>
              </a:tr>
              <a:tr h="370840">
                <a:tc>
                  <a:txBody>
                    <a:bodyPr/>
                    <a:lstStyle/>
                    <a:p>
                      <a:pPr marL="342900" indent="-342900">
                        <a:buFont typeface="+mj-lt"/>
                        <a:buAutoNum type="alphaLcParenR" startAt="3"/>
                      </a:pPr>
                      <a:endParaRPr lang="en-ZA" dirty="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342900" indent="-342900">
                        <a:buFont typeface="+mj-lt"/>
                        <a:buAutoNum type="alphaLcParenR" startAt="3"/>
                      </a:pPr>
                      <a:r>
                        <a:rPr lang="en-ZA" dirty="0">
                          <a:solidFill>
                            <a:schemeClr val="bg2"/>
                          </a:solidFill>
                        </a:rPr>
                        <a:t>Likely did not have a BCG vaccination</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56280438"/>
                  </a:ext>
                </a:extLst>
              </a:tr>
              <a:tr h="370840">
                <a:tc>
                  <a:txBody>
                    <a:bodyPr/>
                    <a:lstStyle/>
                    <a:p>
                      <a:pPr marL="0" indent="0" algn="ctr">
                        <a:buFont typeface="+mj-lt"/>
                        <a:buNone/>
                      </a:pPr>
                      <a:r>
                        <a:rPr lang="en-ZA" dirty="0">
                          <a:solidFill>
                            <a:schemeClr val="bg2"/>
                          </a:solidFill>
                        </a:rPr>
                        <a:t>X</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299B45"/>
                    </a:solidFill>
                  </a:tcPr>
                </a:tc>
                <a:tc>
                  <a:txBody>
                    <a:bodyPr/>
                    <a:lstStyle/>
                    <a:p>
                      <a:pPr marL="342900" indent="-342900">
                        <a:buFont typeface="+mj-lt"/>
                        <a:buAutoNum type="alphaLcParenR" startAt="4"/>
                      </a:pPr>
                      <a:r>
                        <a:rPr lang="en-ZA" dirty="0">
                          <a:solidFill>
                            <a:schemeClr val="bg2"/>
                          </a:solidFill>
                        </a:rPr>
                        <a:t>All of the above </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299B45"/>
                    </a:solidFill>
                  </a:tcPr>
                </a:tc>
                <a:extLst>
                  <a:ext uri="{0D108BD9-81ED-4DB2-BD59-A6C34878D82A}">
                    <a16:rowId xmlns:a16="http://schemas.microsoft.com/office/drawing/2014/main" val="49682545"/>
                  </a:ext>
                </a:extLst>
              </a:tr>
            </a:tbl>
          </a:graphicData>
        </a:graphic>
      </p:graphicFrame>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DA611985-BE40-60C9-1340-345291F1B480}"/>
                  </a:ext>
                </a:extLst>
              </p14:cNvPr>
              <p14:cNvContentPartPr/>
              <p14:nvPr/>
            </p14:nvContentPartPr>
            <p14:xfrm>
              <a:off x="7207656" y="4590723"/>
              <a:ext cx="721014" cy="360"/>
            </p14:xfrm>
          </p:contentPart>
        </mc:Choice>
        <mc:Fallback xmlns="">
          <p:pic>
            <p:nvPicPr>
              <p:cNvPr id="6" name="Ink 5">
                <a:extLst>
                  <a:ext uri="{FF2B5EF4-FFF2-40B4-BE49-F238E27FC236}">
                    <a16:creationId xmlns:a16="http://schemas.microsoft.com/office/drawing/2014/main" id="{DA611985-BE40-60C9-1340-345291F1B480}"/>
                  </a:ext>
                </a:extLst>
              </p:cNvPr>
              <p:cNvPicPr/>
              <p:nvPr/>
            </p:nvPicPr>
            <p:blipFill>
              <a:blip r:embed="rId5"/>
              <a:stretch>
                <a:fillRect/>
              </a:stretch>
            </p:blipFill>
            <p:spPr>
              <a:xfrm>
                <a:off x="7153688" y="4482723"/>
                <a:ext cx="828590" cy="216000"/>
              </a:xfrm>
              <a:prstGeom prst="rect">
                <a:avLst/>
              </a:prstGeom>
            </p:spPr>
          </p:pic>
        </mc:Fallback>
      </mc:AlternateContent>
      <p:sp>
        <p:nvSpPr>
          <p:cNvPr id="8" name="Rectangle 7">
            <a:extLst>
              <a:ext uri="{FF2B5EF4-FFF2-40B4-BE49-F238E27FC236}">
                <a16:creationId xmlns:a16="http://schemas.microsoft.com/office/drawing/2014/main" id="{308C7E18-3DF2-0BE4-6628-D1A14F12B68B}"/>
              </a:ext>
            </a:extLst>
          </p:cNvPr>
          <p:cNvSpPr/>
          <p:nvPr/>
        </p:nvSpPr>
        <p:spPr>
          <a:xfrm>
            <a:off x="0" y="0"/>
            <a:ext cx="12192000" cy="4312822"/>
          </a:xfrm>
          <a:prstGeom prst="rect">
            <a:avLst/>
          </a:prstGeom>
          <a:solidFill>
            <a:srgbClr val="FFFF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7" name="Picture 6">
            <a:extLst>
              <a:ext uri="{FF2B5EF4-FFF2-40B4-BE49-F238E27FC236}">
                <a16:creationId xmlns:a16="http://schemas.microsoft.com/office/drawing/2014/main" id="{8B8B6215-F43A-D579-0B97-2B898B85E0AE}"/>
              </a:ext>
            </a:extLst>
          </p:cNvPr>
          <p:cNvPicPr>
            <a:picLocks noChangeAspect="1"/>
          </p:cNvPicPr>
          <p:nvPr/>
        </p:nvPicPr>
        <p:blipFill>
          <a:blip r:embed="rId6"/>
          <a:stretch>
            <a:fillRect/>
          </a:stretch>
        </p:blipFill>
        <p:spPr>
          <a:xfrm>
            <a:off x="3040254" y="256612"/>
            <a:ext cx="6576630" cy="368077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07265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03C8A-84B1-3DB6-2709-F7F31D177F9B}"/>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A8F5082-91A8-D4FE-9FBE-254C1F70B72A}"/>
              </a:ext>
            </a:extLst>
          </p:cNvPr>
          <p:cNvSpPr/>
          <p:nvPr/>
        </p:nvSpPr>
        <p:spPr>
          <a:xfrm>
            <a:off x="695325" y="1304925"/>
            <a:ext cx="10656889" cy="2770272"/>
          </a:xfrm>
          <a:prstGeom prst="rect">
            <a:avLst/>
          </a:prstGeom>
          <a:solidFill>
            <a:schemeClr val="bg2">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Title 3">
            <a:extLst>
              <a:ext uri="{FF2B5EF4-FFF2-40B4-BE49-F238E27FC236}">
                <a16:creationId xmlns:a16="http://schemas.microsoft.com/office/drawing/2014/main" id="{907BFAA3-6333-C6B5-F1FE-B762AF5EAD88}"/>
              </a:ext>
            </a:extLst>
          </p:cNvPr>
          <p:cNvSpPr>
            <a:spLocks noGrp="1"/>
          </p:cNvSpPr>
          <p:nvPr>
            <p:ph type="title"/>
          </p:nvPr>
        </p:nvSpPr>
        <p:spPr/>
        <p:txBody>
          <a:bodyPr/>
          <a:lstStyle/>
          <a:p>
            <a:r>
              <a:rPr lang="en-ZA" dirty="0"/>
              <a:t>Case study #1</a:t>
            </a:r>
          </a:p>
        </p:txBody>
      </p:sp>
      <p:sp>
        <p:nvSpPr>
          <p:cNvPr id="5" name="Text Placeholder 4">
            <a:extLst>
              <a:ext uri="{FF2B5EF4-FFF2-40B4-BE49-F238E27FC236}">
                <a16:creationId xmlns:a16="http://schemas.microsoft.com/office/drawing/2014/main" id="{FC3337B0-4CB4-C8D8-5773-8214615E88B2}"/>
              </a:ext>
            </a:extLst>
          </p:cNvPr>
          <p:cNvSpPr>
            <a:spLocks noGrp="1"/>
          </p:cNvSpPr>
          <p:nvPr>
            <p:ph type="body" sz="quarter" idx="10"/>
          </p:nvPr>
        </p:nvSpPr>
        <p:spPr>
          <a:xfrm>
            <a:off x="2797794" y="1376363"/>
            <a:ext cx="8554419" cy="3026825"/>
          </a:xfrm>
        </p:spPr>
        <p:txBody>
          <a:bodyPr>
            <a:normAutofit/>
          </a:bodyPr>
          <a:lstStyle/>
          <a:p>
            <a:pPr marL="180975" indent="-90488"/>
            <a:r>
              <a:rPr lang="en-GB" sz="1700" dirty="0"/>
              <a:t>KM, a 10-month-old, presents to the health centre with cough, fever &amp; poor weight gain. </a:t>
            </a:r>
          </a:p>
          <a:p>
            <a:pPr marL="180975" indent="-90488"/>
            <a:r>
              <a:rPr lang="en-GB" sz="1700" dirty="0"/>
              <a:t>She lives with her parents and five siblings in a two-room house with one window. She sleeps in the same bed as her parents. </a:t>
            </a:r>
          </a:p>
          <a:p>
            <a:pPr marL="180975" indent="-90488"/>
            <a:endParaRPr lang="en-GB" sz="1700" dirty="0"/>
          </a:p>
          <a:p>
            <a:pPr marL="180975" indent="-90488"/>
            <a:r>
              <a:rPr lang="en-GB" sz="1700" dirty="0"/>
              <a:t>KM’s mother recently began treatment for bacteriologically confirmed pulmonary TB. Before she began treatment, she was coughing frequently.</a:t>
            </a:r>
          </a:p>
          <a:p>
            <a:pPr marL="180975" indent="-90488">
              <a:buNone/>
            </a:pPr>
            <a:r>
              <a:rPr lang="en-GB" sz="1700" dirty="0"/>
              <a:t> </a:t>
            </a:r>
          </a:p>
          <a:p>
            <a:pPr marL="180975" indent="-90488"/>
            <a:r>
              <a:rPr lang="en-GB" sz="1700" dirty="0"/>
              <a:t>On clinical evaluation, KM has signs of severe illness: shortness of breath, fever, underweight, and is diagnosed with miliary TB after chest radiography. </a:t>
            </a:r>
          </a:p>
          <a:p>
            <a:pPr marL="180975" indent="-90488"/>
            <a:r>
              <a:rPr lang="en-GB" sz="1700" dirty="0"/>
              <a:t>She has no BCG scar and is HIV negative.</a:t>
            </a:r>
          </a:p>
          <a:p>
            <a:endParaRPr lang="en-GB" sz="1700" dirty="0"/>
          </a:p>
          <a:p>
            <a:endParaRPr lang="en-ZA" sz="1700" dirty="0"/>
          </a:p>
        </p:txBody>
      </p:sp>
      <p:pic>
        <p:nvPicPr>
          <p:cNvPr id="13" name="Picture Placeholder 12" descr="A silhouette of a baby">
            <a:extLst>
              <a:ext uri="{FF2B5EF4-FFF2-40B4-BE49-F238E27FC236}">
                <a16:creationId xmlns:a16="http://schemas.microsoft.com/office/drawing/2014/main" id="{5C5594AA-2280-5F3A-3D7B-4531A2D51790}"/>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2442" r="22442"/>
          <a:stretch>
            <a:fillRect/>
          </a:stretch>
        </p:blipFill>
        <p:spPr>
          <a:xfrm>
            <a:off x="641482" y="1542550"/>
            <a:ext cx="2481546" cy="2532647"/>
          </a:xfrm>
        </p:spPr>
      </p:pic>
      <p:sp>
        <p:nvSpPr>
          <p:cNvPr id="14" name="TextBox 13">
            <a:extLst>
              <a:ext uri="{FF2B5EF4-FFF2-40B4-BE49-F238E27FC236}">
                <a16:creationId xmlns:a16="http://schemas.microsoft.com/office/drawing/2014/main" id="{A216E7F9-DFD5-E4CF-6C2F-866D3A953670}"/>
              </a:ext>
            </a:extLst>
          </p:cNvPr>
          <p:cNvSpPr txBox="1"/>
          <p:nvPr/>
        </p:nvSpPr>
        <p:spPr>
          <a:xfrm>
            <a:off x="695326" y="4146635"/>
            <a:ext cx="10697414" cy="2526434"/>
          </a:xfrm>
          <a:prstGeom prst="rect">
            <a:avLst/>
          </a:prstGeom>
          <a:solidFill>
            <a:schemeClr val="accent5">
              <a:lumMod val="75000"/>
            </a:schemeClr>
          </a:solidFill>
          <a:ln w="12700">
            <a:solidFill>
              <a:schemeClr val="accent2"/>
            </a:solidFill>
          </a:ln>
          <a:effectLst>
            <a:outerShdw blurRad="50800" dist="38100" dir="2700000" algn="tl" rotWithShape="0">
              <a:prstClr val="black">
                <a:alpha val="40000"/>
              </a:prstClr>
            </a:outerShdw>
          </a:effectLst>
        </p:spPr>
        <p:txBody>
          <a:bodyPr wrap="square" tIns="108000" rIns="360000" bIns="108000" rtlCol="0">
            <a:spAutoFit/>
          </a:bodyPr>
          <a:lstStyle/>
          <a:p>
            <a:pPr marL="266700" indent="-266700">
              <a:buFont typeface="+mj-lt"/>
              <a:buAutoNum type="arabicPeriod" startAt="4"/>
            </a:pPr>
            <a:r>
              <a:rPr lang="en-US" sz="2000" b="1" dirty="0">
                <a:solidFill>
                  <a:schemeClr val="bg2"/>
                </a:solidFill>
              </a:rPr>
              <a:t>Which critical intervention was missed at the time that KM’s mother was diagnosed with TB</a:t>
            </a:r>
            <a:r>
              <a:rPr lang="en-ZA" sz="2000" b="1" dirty="0">
                <a:solidFill>
                  <a:schemeClr val="bg2"/>
                </a:solidFill>
              </a:rPr>
              <a:t>?</a:t>
            </a:r>
          </a:p>
          <a:p>
            <a:pPr marL="266700" indent="-266700">
              <a:buFont typeface="+mj-lt"/>
              <a:buAutoNum type="arabicPeriod" startAt="4"/>
            </a:pPr>
            <a:endParaRPr lang="en-ZA" sz="2000" b="1" dirty="0">
              <a:solidFill>
                <a:schemeClr val="bg2"/>
              </a:solidFill>
            </a:endParaRPr>
          </a:p>
          <a:p>
            <a:pPr marL="266700" indent="-266700">
              <a:buFont typeface="+mj-lt"/>
              <a:buAutoNum type="arabicPeriod" startAt="4"/>
            </a:pPr>
            <a:endParaRPr lang="en-ZA" b="1" dirty="0">
              <a:solidFill>
                <a:schemeClr val="bg2"/>
              </a:solidFill>
            </a:endParaRPr>
          </a:p>
          <a:p>
            <a:pPr marL="266700" indent="-266700">
              <a:buFont typeface="+mj-lt"/>
              <a:buAutoNum type="arabicPeriod" startAt="4"/>
            </a:pPr>
            <a:endParaRPr lang="en-ZA" b="1" dirty="0">
              <a:solidFill>
                <a:schemeClr val="bg2"/>
              </a:solidFill>
            </a:endParaRPr>
          </a:p>
          <a:p>
            <a:pPr marL="266700" indent="-266700">
              <a:buFont typeface="+mj-lt"/>
              <a:buAutoNum type="arabicPeriod" startAt="4"/>
            </a:pPr>
            <a:endParaRPr lang="en-ZA" b="1" dirty="0">
              <a:solidFill>
                <a:schemeClr val="bg2"/>
              </a:solidFill>
            </a:endParaRPr>
          </a:p>
          <a:p>
            <a:pPr marL="266700" indent="-266700">
              <a:buFont typeface="+mj-lt"/>
              <a:buAutoNum type="arabicPeriod" startAt="4"/>
            </a:pPr>
            <a:endParaRPr lang="en-ZA" b="1" dirty="0">
              <a:solidFill>
                <a:schemeClr val="bg2"/>
              </a:solidFill>
            </a:endParaRPr>
          </a:p>
          <a:p>
            <a:pPr marL="266700" indent="-266700">
              <a:buFont typeface="+mj-lt"/>
              <a:buAutoNum type="arabicPeriod" startAt="4"/>
            </a:pPr>
            <a:endParaRPr lang="en-ZA" b="1" dirty="0">
              <a:solidFill>
                <a:schemeClr val="bg2"/>
              </a:solidFill>
            </a:endParaRPr>
          </a:p>
          <a:p>
            <a:pPr marL="266700" indent="-266700">
              <a:buFont typeface="+mj-lt"/>
              <a:buAutoNum type="arabicPeriod" startAt="4"/>
            </a:pPr>
            <a:endParaRPr lang="en-US" sz="2000" b="1" dirty="0">
              <a:solidFill>
                <a:schemeClr val="bg2"/>
              </a:solidFill>
            </a:endParaRPr>
          </a:p>
        </p:txBody>
      </p:sp>
      <p:graphicFrame>
        <p:nvGraphicFramePr>
          <p:cNvPr id="3" name="Table 2">
            <a:extLst>
              <a:ext uri="{FF2B5EF4-FFF2-40B4-BE49-F238E27FC236}">
                <a16:creationId xmlns:a16="http://schemas.microsoft.com/office/drawing/2014/main" id="{73D40577-54BB-E2C5-1F74-26680E4845AD}"/>
              </a:ext>
            </a:extLst>
          </p:cNvPr>
          <p:cNvGraphicFramePr>
            <a:graphicFrameLocks noGrp="1"/>
          </p:cNvGraphicFramePr>
          <p:nvPr>
            <p:extLst>
              <p:ext uri="{D42A27DB-BD31-4B8C-83A1-F6EECF244321}">
                <p14:modId xmlns:p14="http://schemas.microsoft.com/office/powerpoint/2010/main" val="92925465"/>
              </p:ext>
            </p:extLst>
          </p:nvPr>
        </p:nvGraphicFramePr>
        <p:xfrm>
          <a:off x="2305095" y="4612432"/>
          <a:ext cx="8128000" cy="1919751"/>
        </p:xfrm>
        <a:graphic>
          <a:graphicData uri="http://schemas.openxmlformats.org/drawingml/2006/table">
            <a:tbl>
              <a:tblPr firstRow="1" bandRow="1">
                <a:tableStyleId>{2D5ABB26-0587-4C30-8999-92F81FD0307C}</a:tableStyleId>
              </a:tblPr>
              <a:tblGrid>
                <a:gridCol w="389731">
                  <a:extLst>
                    <a:ext uri="{9D8B030D-6E8A-4147-A177-3AD203B41FA5}">
                      <a16:colId xmlns:a16="http://schemas.microsoft.com/office/drawing/2014/main" val="2093135263"/>
                    </a:ext>
                  </a:extLst>
                </a:gridCol>
                <a:gridCol w="7738269">
                  <a:extLst>
                    <a:ext uri="{9D8B030D-6E8A-4147-A177-3AD203B41FA5}">
                      <a16:colId xmlns:a16="http://schemas.microsoft.com/office/drawing/2014/main" val="1924918864"/>
                    </a:ext>
                  </a:extLst>
                </a:gridCol>
              </a:tblGrid>
              <a:tr h="436391">
                <a:tc>
                  <a:txBody>
                    <a:bodyPr/>
                    <a:lstStyle/>
                    <a:p>
                      <a:pPr marL="342900" indent="-342900">
                        <a:buFont typeface="+mj-lt"/>
                        <a:buAutoNum type="alphaLcParenR"/>
                      </a:pPr>
                      <a:endParaRPr lang="en-ZA" dirty="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342900" indent="-342900">
                        <a:buFont typeface="+mj-lt"/>
                        <a:buAutoNum type="alphaLcParenR"/>
                      </a:pPr>
                      <a:r>
                        <a:rPr lang="en-ZA" dirty="0">
                          <a:solidFill>
                            <a:schemeClr val="bg2"/>
                          </a:solidFill>
                        </a:rPr>
                        <a:t>Screening of all household contacts for TB</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79047793"/>
                  </a:ext>
                </a:extLst>
              </a:tr>
              <a:tr h="370840">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lphaLcParenR" startAt="2"/>
                        <a:tabLst/>
                        <a:defRPr/>
                      </a:pPr>
                      <a:endParaRPr lang="en-ZA" dirty="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lphaLcParenR" startAt="2"/>
                        <a:tabLst/>
                        <a:defRPr/>
                      </a:pPr>
                      <a:r>
                        <a:rPr lang="en-ZA" dirty="0">
                          <a:solidFill>
                            <a:schemeClr val="bg2"/>
                          </a:solidFill>
                        </a:rPr>
                        <a:t>Mother should have been hospitalised</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02063294"/>
                  </a:ext>
                </a:extLst>
              </a:tr>
              <a:tr h="370840">
                <a:tc>
                  <a:txBody>
                    <a:bodyPr/>
                    <a:lstStyle/>
                    <a:p>
                      <a:pPr marL="342900" indent="-342900">
                        <a:buFont typeface="+mj-lt"/>
                        <a:buAutoNum type="alphaLcParenR" startAt="3"/>
                      </a:pPr>
                      <a:endParaRPr lang="en-ZA" dirty="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lphaLcParenR" startAt="3"/>
                        <a:tabLst/>
                        <a:defRPr/>
                      </a:pPr>
                      <a:r>
                        <a:rPr lang="en-US" dirty="0">
                          <a:solidFill>
                            <a:schemeClr val="bg2"/>
                          </a:solidFill>
                        </a:rPr>
                        <a:t>TPT for eligible contacts such as KM</a:t>
                      </a:r>
                      <a:endParaRPr lang="en-ZA" dirty="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56280438"/>
                  </a:ext>
                </a:extLst>
              </a:tr>
              <a:tr h="370840">
                <a:tc>
                  <a:txBody>
                    <a:bodyPr/>
                    <a:lstStyle/>
                    <a:p>
                      <a:pPr marL="342900" indent="-342900">
                        <a:buFont typeface="+mj-lt"/>
                        <a:buAutoNum type="alphaLcParenR" startAt="4"/>
                      </a:pPr>
                      <a:endParaRPr lang="en-ZA" dirty="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342900" indent="-342900">
                        <a:buFont typeface="+mj-lt"/>
                        <a:buAutoNum type="alphaLcParenR" startAt="4"/>
                      </a:pPr>
                      <a:r>
                        <a:rPr lang="en-ZA" dirty="0">
                          <a:solidFill>
                            <a:schemeClr val="bg2"/>
                          </a:solidFill>
                        </a:rPr>
                        <a:t>a) and c)</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682545"/>
                  </a:ext>
                </a:extLst>
              </a:tr>
              <a:tr h="370840">
                <a:tc>
                  <a:txBody>
                    <a:bodyPr/>
                    <a:lstStyle/>
                    <a:p>
                      <a:pPr marL="342900" indent="-342900">
                        <a:buFont typeface="+mj-lt"/>
                        <a:buAutoNum type="alphaLcParenR" startAt="4"/>
                      </a:pPr>
                      <a:endParaRPr lang="en-ZA" dirty="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342900" indent="-342900">
                        <a:buFont typeface="+mj-lt"/>
                        <a:buAutoNum type="alphaLcParenR" startAt="5"/>
                      </a:pPr>
                      <a:r>
                        <a:rPr lang="en-ZA" dirty="0">
                          <a:solidFill>
                            <a:schemeClr val="bg2"/>
                          </a:solidFill>
                        </a:rPr>
                        <a:t>All of the above </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04128669"/>
                  </a:ext>
                </a:extLst>
              </a:tr>
            </a:tbl>
          </a:graphicData>
        </a:graphic>
      </p:graphicFrame>
    </p:spTree>
    <p:extLst>
      <p:ext uri="{BB962C8B-B14F-4D97-AF65-F5344CB8AC3E}">
        <p14:creationId xmlns:p14="http://schemas.microsoft.com/office/powerpoint/2010/main" val="535414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3F6D0-DC3B-893F-8CAD-E26CD4F2EF5F}"/>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11EC6C4-0D82-66D3-B387-2243BC2F9ECB}"/>
              </a:ext>
            </a:extLst>
          </p:cNvPr>
          <p:cNvSpPr/>
          <p:nvPr/>
        </p:nvSpPr>
        <p:spPr>
          <a:xfrm>
            <a:off x="695325" y="1304925"/>
            <a:ext cx="10656889" cy="2770272"/>
          </a:xfrm>
          <a:prstGeom prst="rect">
            <a:avLst/>
          </a:prstGeom>
          <a:solidFill>
            <a:schemeClr val="bg2">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Title 3">
            <a:extLst>
              <a:ext uri="{FF2B5EF4-FFF2-40B4-BE49-F238E27FC236}">
                <a16:creationId xmlns:a16="http://schemas.microsoft.com/office/drawing/2014/main" id="{E56063C2-6B5B-3D94-BC60-4B498598A4D8}"/>
              </a:ext>
            </a:extLst>
          </p:cNvPr>
          <p:cNvSpPr>
            <a:spLocks noGrp="1"/>
          </p:cNvSpPr>
          <p:nvPr>
            <p:ph type="title"/>
          </p:nvPr>
        </p:nvSpPr>
        <p:spPr/>
        <p:txBody>
          <a:bodyPr/>
          <a:lstStyle/>
          <a:p>
            <a:r>
              <a:rPr lang="en-ZA" dirty="0"/>
              <a:t>Case study #1</a:t>
            </a:r>
          </a:p>
        </p:txBody>
      </p:sp>
      <p:sp>
        <p:nvSpPr>
          <p:cNvPr id="5" name="Text Placeholder 4">
            <a:extLst>
              <a:ext uri="{FF2B5EF4-FFF2-40B4-BE49-F238E27FC236}">
                <a16:creationId xmlns:a16="http://schemas.microsoft.com/office/drawing/2014/main" id="{1AB1F5F4-C5B9-21A8-F168-3BC6E8EEA6FB}"/>
              </a:ext>
            </a:extLst>
          </p:cNvPr>
          <p:cNvSpPr>
            <a:spLocks noGrp="1"/>
          </p:cNvSpPr>
          <p:nvPr>
            <p:ph type="body" sz="quarter" idx="10"/>
          </p:nvPr>
        </p:nvSpPr>
        <p:spPr>
          <a:xfrm>
            <a:off x="2797794" y="1376363"/>
            <a:ext cx="8554419" cy="3026825"/>
          </a:xfrm>
        </p:spPr>
        <p:txBody>
          <a:bodyPr>
            <a:normAutofit/>
          </a:bodyPr>
          <a:lstStyle/>
          <a:p>
            <a:pPr marL="180975" indent="-90488"/>
            <a:r>
              <a:rPr lang="en-GB" sz="1700" dirty="0"/>
              <a:t>KM, a 10-month-old, presents to the health centre with cough, fever &amp; poor weight gain. </a:t>
            </a:r>
          </a:p>
          <a:p>
            <a:pPr marL="180975" indent="-90488"/>
            <a:r>
              <a:rPr lang="en-GB" sz="1700" dirty="0"/>
              <a:t>She lives with her parents and five siblings in a two-room house with one window. She sleeps in the same bed as her parents. </a:t>
            </a:r>
          </a:p>
          <a:p>
            <a:pPr marL="180975" indent="-90488"/>
            <a:endParaRPr lang="en-GB" sz="1700" dirty="0"/>
          </a:p>
          <a:p>
            <a:pPr marL="180975" indent="-90488"/>
            <a:r>
              <a:rPr lang="en-GB" sz="1700" dirty="0"/>
              <a:t>KM’s mother recently began treatment for bacteriologically confirmed pulmonary TB. Before she began treatment, she was coughing frequently.</a:t>
            </a:r>
          </a:p>
          <a:p>
            <a:pPr marL="180975" indent="-90488">
              <a:buNone/>
            </a:pPr>
            <a:r>
              <a:rPr lang="en-GB" sz="1700" dirty="0"/>
              <a:t> </a:t>
            </a:r>
          </a:p>
          <a:p>
            <a:pPr marL="180975" indent="-90488"/>
            <a:r>
              <a:rPr lang="en-GB" sz="1700" dirty="0"/>
              <a:t>On clinical evaluation, KM has signs of severe illness: shortness of breath, fever, underweight, and is diagnosed with miliary TB after chest radiography. </a:t>
            </a:r>
          </a:p>
          <a:p>
            <a:pPr marL="180975" indent="-90488"/>
            <a:r>
              <a:rPr lang="en-GB" sz="1700" dirty="0"/>
              <a:t>She has no BCG scar and is HIV negative.</a:t>
            </a:r>
          </a:p>
          <a:p>
            <a:endParaRPr lang="en-GB" sz="1700" dirty="0"/>
          </a:p>
          <a:p>
            <a:endParaRPr lang="en-ZA" sz="1700" dirty="0"/>
          </a:p>
        </p:txBody>
      </p:sp>
      <p:pic>
        <p:nvPicPr>
          <p:cNvPr id="13" name="Picture Placeholder 12" descr="A silhouette of a baby">
            <a:extLst>
              <a:ext uri="{FF2B5EF4-FFF2-40B4-BE49-F238E27FC236}">
                <a16:creationId xmlns:a16="http://schemas.microsoft.com/office/drawing/2014/main" id="{4F6C7591-61ED-7E7B-6D0F-D06A5260B389}"/>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2442" r="22442"/>
          <a:stretch>
            <a:fillRect/>
          </a:stretch>
        </p:blipFill>
        <p:spPr>
          <a:xfrm>
            <a:off x="641482" y="1542550"/>
            <a:ext cx="2481546" cy="2532647"/>
          </a:xfrm>
        </p:spPr>
      </p:pic>
      <p:sp>
        <p:nvSpPr>
          <p:cNvPr id="14" name="TextBox 13">
            <a:extLst>
              <a:ext uri="{FF2B5EF4-FFF2-40B4-BE49-F238E27FC236}">
                <a16:creationId xmlns:a16="http://schemas.microsoft.com/office/drawing/2014/main" id="{AC003B74-02BB-AECD-1551-43F0F79CFB0A}"/>
              </a:ext>
            </a:extLst>
          </p:cNvPr>
          <p:cNvSpPr txBox="1"/>
          <p:nvPr/>
        </p:nvSpPr>
        <p:spPr>
          <a:xfrm>
            <a:off x="695325" y="4146635"/>
            <a:ext cx="10697414" cy="2526434"/>
          </a:xfrm>
          <a:prstGeom prst="rect">
            <a:avLst/>
          </a:prstGeom>
          <a:solidFill>
            <a:schemeClr val="accent5">
              <a:lumMod val="75000"/>
            </a:schemeClr>
          </a:solidFill>
          <a:ln w="12700">
            <a:solidFill>
              <a:schemeClr val="accent2"/>
            </a:solidFill>
          </a:ln>
          <a:effectLst>
            <a:outerShdw blurRad="50800" dist="38100" dir="2700000" algn="tl" rotWithShape="0">
              <a:prstClr val="black">
                <a:alpha val="40000"/>
              </a:prstClr>
            </a:outerShdw>
          </a:effectLst>
        </p:spPr>
        <p:txBody>
          <a:bodyPr wrap="square" tIns="108000" rIns="360000" bIns="108000" rtlCol="0">
            <a:spAutoFit/>
          </a:bodyPr>
          <a:lstStyle/>
          <a:p>
            <a:pPr marL="266700" indent="-266700">
              <a:buFont typeface="+mj-lt"/>
              <a:buAutoNum type="arabicPeriod" startAt="4"/>
            </a:pPr>
            <a:r>
              <a:rPr lang="en-US" sz="2000" b="1" dirty="0">
                <a:solidFill>
                  <a:schemeClr val="bg2"/>
                </a:solidFill>
              </a:rPr>
              <a:t>Which critical intervention was missed at the time that KM’s mother was diagnosed with TB</a:t>
            </a:r>
            <a:r>
              <a:rPr lang="en-ZA" sz="2000" b="1" dirty="0">
                <a:solidFill>
                  <a:schemeClr val="bg2"/>
                </a:solidFill>
              </a:rPr>
              <a:t>?</a:t>
            </a:r>
          </a:p>
          <a:p>
            <a:pPr marL="266700" indent="-266700">
              <a:buFont typeface="+mj-lt"/>
              <a:buAutoNum type="arabicPeriod" startAt="4"/>
            </a:pPr>
            <a:endParaRPr lang="en-ZA" sz="2000" b="1" dirty="0">
              <a:solidFill>
                <a:schemeClr val="bg2"/>
              </a:solidFill>
            </a:endParaRPr>
          </a:p>
          <a:p>
            <a:pPr marL="266700" indent="-266700">
              <a:buFont typeface="+mj-lt"/>
              <a:buAutoNum type="arabicPeriod" startAt="4"/>
            </a:pPr>
            <a:endParaRPr lang="en-ZA" b="1" dirty="0">
              <a:solidFill>
                <a:schemeClr val="bg2"/>
              </a:solidFill>
            </a:endParaRPr>
          </a:p>
          <a:p>
            <a:pPr marL="266700" indent="-266700">
              <a:buFont typeface="+mj-lt"/>
              <a:buAutoNum type="arabicPeriod" startAt="4"/>
            </a:pPr>
            <a:endParaRPr lang="en-ZA" b="1" dirty="0">
              <a:solidFill>
                <a:schemeClr val="bg2"/>
              </a:solidFill>
            </a:endParaRPr>
          </a:p>
          <a:p>
            <a:pPr marL="266700" indent="-266700">
              <a:buFont typeface="+mj-lt"/>
              <a:buAutoNum type="arabicPeriod" startAt="4"/>
            </a:pPr>
            <a:endParaRPr lang="en-ZA" b="1" dirty="0">
              <a:solidFill>
                <a:schemeClr val="bg2"/>
              </a:solidFill>
            </a:endParaRPr>
          </a:p>
          <a:p>
            <a:pPr marL="266700" indent="-266700">
              <a:buFont typeface="+mj-lt"/>
              <a:buAutoNum type="arabicPeriod" startAt="4"/>
            </a:pPr>
            <a:endParaRPr lang="en-ZA" b="1" dirty="0">
              <a:solidFill>
                <a:schemeClr val="bg2"/>
              </a:solidFill>
            </a:endParaRPr>
          </a:p>
          <a:p>
            <a:pPr marL="266700" indent="-266700">
              <a:buFont typeface="+mj-lt"/>
              <a:buAutoNum type="arabicPeriod" startAt="4"/>
            </a:pPr>
            <a:endParaRPr lang="en-ZA" b="1" dirty="0">
              <a:solidFill>
                <a:schemeClr val="bg2"/>
              </a:solidFill>
            </a:endParaRPr>
          </a:p>
          <a:p>
            <a:pPr marL="266700" indent="-266700">
              <a:buFont typeface="+mj-lt"/>
              <a:buAutoNum type="arabicPeriod" startAt="4"/>
            </a:pPr>
            <a:endParaRPr lang="en-US" sz="2000" b="1" dirty="0">
              <a:solidFill>
                <a:schemeClr val="bg2"/>
              </a:solidFill>
            </a:endParaRPr>
          </a:p>
        </p:txBody>
      </p:sp>
      <p:graphicFrame>
        <p:nvGraphicFramePr>
          <p:cNvPr id="3" name="Table 2">
            <a:extLst>
              <a:ext uri="{FF2B5EF4-FFF2-40B4-BE49-F238E27FC236}">
                <a16:creationId xmlns:a16="http://schemas.microsoft.com/office/drawing/2014/main" id="{F458D3C0-76B0-7AF5-2414-2F2ACD27D27A}"/>
              </a:ext>
            </a:extLst>
          </p:cNvPr>
          <p:cNvGraphicFramePr>
            <a:graphicFrameLocks noGrp="1"/>
          </p:cNvGraphicFramePr>
          <p:nvPr>
            <p:extLst>
              <p:ext uri="{D42A27DB-BD31-4B8C-83A1-F6EECF244321}">
                <p14:modId xmlns:p14="http://schemas.microsoft.com/office/powerpoint/2010/main" val="2151445878"/>
              </p:ext>
            </p:extLst>
          </p:nvPr>
        </p:nvGraphicFramePr>
        <p:xfrm>
          <a:off x="2305095" y="4612432"/>
          <a:ext cx="8128000" cy="1919751"/>
        </p:xfrm>
        <a:graphic>
          <a:graphicData uri="http://schemas.openxmlformats.org/drawingml/2006/table">
            <a:tbl>
              <a:tblPr firstRow="1" bandRow="1">
                <a:tableStyleId>{2D5ABB26-0587-4C30-8999-92F81FD0307C}</a:tableStyleId>
              </a:tblPr>
              <a:tblGrid>
                <a:gridCol w="389731">
                  <a:extLst>
                    <a:ext uri="{9D8B030D-6E8A-4147-A177-3AD203B41FA5}">
                      <a16:colId xmlns:a16="http://schemas.microsoft.com/office/drawing/2014/main" val="2093135263"/>
                    </a:ext>
                  </a:extLst>
                </a:gridCol>
                <a:gridCol w="7738269">
                  <a:extLst>
                    <a:ext uri="{9D8B030D-6E8A-4147-A177-3AD203B41FA5}">
                      <a16:colId xmlns:a16="http://schemas.microsoft.com/office/drawing/2014/main" val="1924918864"/>
                    </a:ext>
                  </a:extLst>
                </a:gridCol>
              </a:tblGrid>
              <a:tr h="436391">
                <a:tc>
                  <a:txBody>
                    <a:bodyPr/>
                    <a:lstStyle/>
                    <a:p>
                      <a:pPr marL="342900" indent="-342900">
                        <a:buFont typeface="+mj-lt"/>
                        <a:buAutoNum type="alphaLcParenR"/>
                      </a:pPr>
                      <a:endParaRPr lang="en-ZA" dirty="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342900" indent="-342900">
                        <a:buFont typeface="+mj-lt"/>
                        <a:buAutoNum type="alphaLcParenR"/>
                      </a:pPr>
                      <a:r>
                        <a:rPr lang="en-ZA" dirty="0">
                          <a:solidFill>
                            <a:schemeClr val="bg2"/>
                          </a:solidFill>
                        </a:rPr>
                        <a:t>Screening of all household contacts for TB</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79047793"/>
                  </a:ext>
                </a:extLst>
              </a:tr>
              <a:tr h="370840">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lphaLcParenR" startAt="2"/>
                        <a:tabLst/>
                        <a:defRPr/>
                      </a:pPr>
                      <a:endParaRPr lang="en-ZA" dirty="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lphaLcParenR" startAt="2"/>
                        <a:tabLst/>
                        <a:defRPr/>
                      </a:pPr>
                      <a:r>
                        <a:rPr lang="en-ZA" dirty="0">
                          <a:solidFill>
                            <a:schemeClr val="bg2"/>
                          </a:solidFill>
                        </a:rPr>
                        <a:t>Mother should have been hospitalised. </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02063294"/>
                  </a:ext>
                </a:extLst>
              </a:tr>
              <a:tr h="370840">
                <a:tc>
                  <a:txBody>
                    <a:bodyPr/>
                    <a:lstStyle/>
                    <a:p>
                      <a:pPr marL="342900" indent="-342900">
                        <a:buFont typeface="+mj-lt"/>
                        <a:buAutoNum type="alphaLcParenR" startAt="3"/>
                      </a:pPr>
                      <a:endParaRPr lang="en-ZA" dirty="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lphaLcParenR" startAt="3"/>
                        <a:tabLst/>
                        <a:defRPr/>
                      </a:pPr>
                      <a:r>
                        <a:rPr lang="en-US" dirty="0">
                          <a:solidFill>
                            <a:schemeClr val="bg2"/>
                          </a:solidFill>
                        </a:rPr>
                        <a:t>TPT for eligible contacts such as KM</a:t>
                      </a:r>
                      <a:endParaRPr lang="en-ZA" dirty="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56280438"/>
                  </a:ext>
                </a:extLst>
              </a:tr>
              <a:tr h="370840">
                <a:tc>
                  <a:txBody>
                    <a:bodyPr/>
                    <a:lstStyle/>
                    <a:p>
                      <a:pPr marL="0" indent="0" algn="ctr">
                        <a:buFont typeface="+mj-lt"/>
                        <a:buNone/>
                      </a:pPr>
                      <a:r>
                        <a:rPr lang="en-ZA" dirty="0">
                          <a:solidFill>
                            <a:schemeClr val="bg2"/>
                          </a:solidFill>
                        </a:rPr>
                        <a:t>X</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299B45"/>
                    </a:solidFill>
                  </a:tcPr>
                </a:tc>
                <a:tc>
                  <a:txBody>
                    <a:bodyPr/>
                    <a:lstStyle/>
                    <a:p>
                      <a:pPr marL="342900" indent="-342900">
                        <a:buFont typeface="+mj-lt"/>
                        <a:buAutoNum type="alphaLcParenR" startAt="4"/>
                      </a:pPr>
                      <a:r>
                        <a:rPr lang="en-ZA" dirty="0">
                          <a:solidFill>
                            <a:schemeClr val="bg2"/>
                          </a:solidFill>
                        </a:rPr>
                        <a:t>a) and c)</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299B45"/>
                    </a:solidFill>
                  </a:tcPr>
                </a:tc>
                <a:extLst>
                  <a:ext uri="{0D108BD9-81ED-4DB2-BD59-A6C34878D82A}">
                    <a16:rowId xmlns:a16="http://schemas.microsoft.com/office/drawing/2014/main" val="49682545"/>
                  </a:ext>
                </a:extLst>
              </a:tr>
              <a:tr h="370840">
                <a:tc>
                  <a:txBody>
                    <a:bodyPr/>
                    <a:lstStyle/>
                    <a:p>
                      <a:pPr marL="342900" indent="-342900">
                        <a:buFont typeface="+mj-lt"/>
                        <a:buAutoNum type="alphaLcParenR" startAt="4"/>
                      </a:pPr>
                      <a:endParaRPr lang="en-ZA" dirty="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342900" indent="-342900">
                        <a:buFont typeface="+mj-lt"/>
                        <a:buAutoNum type="alphaLcParenR" startAt="5"/>
                      </a:pPr>
                      <a:r>
                        <a:rPr lang="en-ZA" dirty="0">
                          <a:solidFill>
                            <a:schemeClr val="bg2"/>
                          </a:solidFill>
                        </a:rPr>
                        <a:t>All of the above </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04128669"/>
                  </a:ext>
                </a:extLst>
              </a:tr>
            </a:tbl>
          </a:graphicData>
        </a:graphic>
      </p:graphicFrame>
      <p:sp>
        <p:nvSpPr>
          <p:cNvPr id="8" name="Rectangle 7">
            <a:extLst>
              <a:ext uri="{FF2B5EF4-FFF2-40B4-BE49-F238E27FC236}">
                <a16:creationId xmlns:a16="http://schemas.microsoft.com/office/drawing/2014/main" id="{E98689E9-6B37-D99F-1307-1937E5F702B4}"/>
              </a:ext>
            </a:extLst>
          </p:cNvPr>
          <p:cNvSpPr/>
          <p:nvPr/>
        </p:nvSpPr>
        <p:spPr>
          <a:xfrm>
            <a:off x="0" y="0"/>
            <a:ext cx="12192000" cy="4075197"/>
          </a:xfrm>
          <a:prstGeom prst="rect">
            <a:avLst/>
          </a:prstGeom>
          <a:solidFill>
            <a:srgbClr val="FFFF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0" name="Picture 9">
            <a:extLst>
              <a:ext uri="{FF2B5EF4-FFF2-40B4-BE49-F238E27FC236}">
                <a16:creationId xmlns:a16="http://schemas.microsoft.com/office/drawing/2014/main" id="{1B12352D-68B4-53F9-EFDD-5765FC2EBB1F}"/>
              </a:ext>
            </a:extLst>
          </p:cNvPr>
          <p:cNvPicPr>
            <a:picLocks noChangeAspect="1"/>
          </p:cNvPicPr>
          <p:nvPr/>
        </p:nvPicPr>
        <p:blipFill>
          <a:blip r:embed="rId4"/>
          <a:stretch>
            <a:fillRect/>
          </a:stretch>
        </p:blipFill>
        <p:spPr>
          <a:xfrm>
            <a:off x="4752721" y="273015"/>
            <a:ext cx="6599492" cy="3680779"/>
          </a:xfrm>
          <a:prstGeom prst="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C1F4DABC-E058-9081-AA99-303D6BDC06AF}"/>
              </a:ext>
            </a:extLst>
          </p:cNvPr>
          <p:cNvSpPr txBox="1"/>
          <p:nvPr/>
        </p:nvSpPr>
        <p:spPr>
          <a:xfrm>
            <a:off x="841664" y="273015"/>
            <a:ext cx="3719945" cy="3664376"/>
          </a:xfrm>
          <a:prstGeom prst="rect">
            <a:avLst/>
          </a:prstGeom>
          <a:solidFill>
            <a:schemeClr val="bg2">
              <a:lumMod val="95000"/>
            </a:schemeClr>
          </a:solidFill>
          <a:effectLst>
            <a:outerShdw blurRad="63500" sx="102000" sy="102000" algn="ctr" rotWithShape="0">
              <a:prstClr val="black">
                <a:alpha val="40000"/>
              </a:prstClr>
            </a:outerShdw>
          </a:effectLst>
        </p:spPr>
        <p:txBody>
          <a:bodyPr wrap="square" rtlCol="0" anchor="ctr">
            <a:noAutofit/>
          </a:bodyPr>
          <a:lstStyle/>
          <a:p>
            <a:pPr algn="ctr"/>
            <a:r>
              <a:rPr lang="en-ZA" dirty="0"/>
              <a:t>If all household contacts had been appropriately screened and started on TPT to treat TB infection, then KM’s severe TB disease could have been prevented. </a:t>
            </a:r>
          </a:p>
          <a:p>
            <a:pPr algn="ctr"/>
            <a:endParaRPr lang="en-ZA" dirty="0"/>
          </a:p>
          <a:p>
            <a:pPr algn="ctr"/>
            <a:r>
              <a:rPr lang="en-ZA" dirty="0"/>
              <a:t>There is no reason to routinely admit TB patients to hospital unless they are ill and requiring supportive treatment. </a:t>
            </a:r>
          </a:p>
        </p:txBody>
      </p:sp>
    </p:spTree>
    <p:extLst>
      <p:ext uri="{BB962C8B-B14F-4D97-AF65-F5344CB8AC3E}">
        <p14:creationId xmlns:p14="http://schemas.microsoft.com/office/powerpoint/2010/main" val="2397118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B7F0E-FF1F-8AD0-E082-2792EEE3D6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C8F30A-5D46-9BA5-E184-A327EB47929E}"/>
              </a:ext>
            </a:extLst>
          </p:cNvPr>
          <p:cNvSpPr>
            <a:spLocks noGrp="1"/>
          </p:cNvSpPr>
          <p:nvPr>
            <p:ph type="title"/>
          </p:nvPr>
        </p:nvSpPr>
        <p:spPr/>
        <p:txBody>
          <a:bodyPr>
            <a:normAutofit fontScale="90000"/>
          </a:bodyPr>
          <a:lstStyle/>
          <a:p>
            <a:r>
              <a:rPr lang="en-ZA" dirty="0"/>
              <a:t>Discussion –</a:t>
            </a:r>
            <a:br>
              <a:rPr lang="en-ZA" dirty="0"/>
            </a:br>
            <a:r>
              <a:rPr lang="en-ZA" dirty="0"/>
              <a:t> setting specific practices</a:t>
            </a:r>
          </a:p>
        </p:txBody>
      </p:sp>
    </p:spTree>
    <p:extLst>
      <p:ext uri="{BB962C8B-B14F-4D97-AF65-F5344CB8AC3E}">
        <p14:creationId xmlns:p14="http://schemas.microsoft.com/office/powerpoint/2010/main" val="12917002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96C5C9-2F91-71F6-37B7-0F721CACE497}"/>
              </a:ext>
            </a:extLst>
          </p:cNvPr>
          <p:cNvSpPr>
            <a:spLocks noGrp="1"/>
          </p:cNvSpPr>
          <p:nvPr>
            <p:ph type="title"/>
          </p:nvPr>
        </p:nvSpPr>
        <p:spPr/>
        <p:txBody>
          <a:bodyPr>
            <a:normAutofit fontScale="90000"/>
          </a:bodyPr>
          <a:lstStyle/>
          <a:p>
            <a:r>
              <a:rPr lang="en-ZA" dirty="0"/>
              <a:t>Discussion: setting specific practices</a:t>
            </a:r>
          </a:p>
        </p:txBody>
      </p:sp>
      <p:sp>
        <p:nvSpPr>
          <p:cNvPr id="5" name="Text Placeholder 4">
            <a:extLst>
              <a:ext uri="{FF2B5EF4-FFF2-40B4-BE49-F238E27FC236}">
                <a16:creationId xmlns:a16="http://schemas.microsoft.com/office/drawing/2014/main" id="{2E76AC35-175F-BD34-2CCE-697E8EC4B69E}"/>
              </a:ext>
            </a:extLst>
          </p:cNvPr>
          <p:cNvSpPr>
            <a:spLocks noGrp="1"/>
          </p:cNvSpPr>
          <p:nvPr>
            <p:ph type="body" sz="quarter" idx="25"/>
          </p:nvPr>
        </p:nvSpPr>
        <p:spPr/>
        <p:txBody>
          <a:bodyPr/>
          <a:lstStyle/>
          <a:p>
            <a:r>
              <a:rPr lang="en-US" dirty="0"/>
              <a:t>Which registers are used to record TB program activities for children and adolescents in your setting and which age bands are used for reporting?</a:t>
            </a:r>
          </a:p>
        </p:txBody>
      </p:sp>
      <p:sp>
        <p:nvSpPr>
          <p:cNvPr id="13" name="Text Placeholder 12">
            <a:extLst>
              <a:ext uri="{FF2B5EF4-FFF2-40B4-BE49-F238E27FC236}">
                <a16:creationId xmlns:a16="http://schemas.microsoft.com/office/drawing/2014/main" id="{9C13B93A-4DEC-0F4B-8981-35D2F9B0EDED}"/>
              </a:ext>
            </a:extLst>
          </p:cNvPr>
          <p:cNvSpPr>
            <a:spLocks noGrp="1"/>
          </p:cNvSpPr>
          <p:nvPr>
            <p:ph type="body" sz="quarter" idx="26"/>
          </p:nvPr>
        </p:nvSpPr>
        <p:spPr/>
        <p:txBody>
          <a:bodyPr/>
          <a:lstStyle/>
          <a:p>
            <a:r>
              <a:rPr lang="en-ZA" dirty="0"/>
              <a:t>1</a:t>
            </a:r>
          </a:p>
        </p:txBody>
      </p:sp>
      <p:sp>
        <p:nvSpPr>
          <p:cNvPr id="7" name="Text Placeholder 6">
            <a:extLst>
              <a:ext uri="{FF2B5EF4-FFF2-40B4-BE49-F238E27FC236}">
                <a16:creationId xmlns:a16="http://schemas.microsoft.com/office/drawing/2014/main" id="{AD9E1E91-B994-5BCD-96AB-5659DCB62B9D}"/>
              </a:ext>
            </a:extLst>
          </p:cNvPr>
          <p:cNvSpPr>
            <a:spLocks noGrp="1"/>
          </p:cNvSpPr>
          <p:nvPr>
            <p:ph type="body" sz="quarter" idx="27"/>
          </p:nvPr>
        </p:nvSpPr>
        <p:spPr/>
        <p:txBody>
          <a:bodyPr/>
          <a:lstStyle/>
          <a:p>
            <a:r>
              <a:rPr lang="en-US" dirty="0"/>
              <a:t>What data from TB programme would be useful in evaluating local epidemiology for child and adolescent TB?</a:t>
            </a:r>
          </a:p>
        </p:txBody>
      </p:sp>
      <p:sp>
        <p:nvSpPr>
          <p:cNvPr id="14" name="Text Placeholder 13">
            <a:extLst>
              <a:ext uri="{FF2B5EF4-FFF2-40B4-BE49-F238E27FC236}">
                <a16:creationId xmlns:a16="http://schemas.microsoft.com/office/drawing/2014/main" id="{C2778BE0-0531-AE6B-9B73-91CD9E95AA0F}"/>
              </a:ext>
            </a:extLst>
          </p:cNvPr>
          <p:cNvSpPr>
            <a:spLocks noGrp="1"/>
          </p:cNvSpPr>
          <p:nvPr>
            <p:ph type="body" sz="quarter" idx="28"/>
          </p:nvPr>
        </p:nvSpPr>
        <p:spPr/>
        <p:txBody>
          <a:bodyPr/>
          <a:lstStyle/>
          <a:p>
            <a:r>
              <a:rPr lang="en-ZA" dirty="0"/>
              <a:t>2</a:t>
            </a:r>
          </a:p>
        </p:txBody>
      </p:sp>
      <p:sp>
        <p:nvSpPr>
          <p:cNvPr id="9" name="Text Placeholder 8">
            <a:extLst>
              <a:ext uri="{FF2B5EF4-FFF2-40B4-BE49-F238E27FC236}">
                <a16:creationId xmlns:a16="http://schemas.microsoft.com/office/drawing/2014/main" id="{C0541A1B-AD28-9704-FCF1-685FEFB0740F}"/>
              </a:ext>
            </a:extLst>
          </p:cNvPr>
          <p:cNvSpPr>
            <a:spLocks noGrp="1"/>
          </p:cNvSpPr>
          <p:nvPr>
            <p:ph type="body" sz="quarter" idx="29"/>
          </p:nvPr>
        </p:nvSpPr>
        <p:spPr/>
        <p:txBody>
          <a:bodyPr/>
          <a:lstStyle/>
          <a:p>
            <a:r>
              <a:rPr lang="en-US" dirty="0"/>
              <a:t>Should TB program regularly share notification data with healthcare providers, and why might this be useful? </a:t>
            </a:r>
          </a:p>
        </p:txBody>
      </p:sp>
      <p:sp>
        <p:nvSpPr>
          <p:cNvPr id="15" name="Text Placeholder 14">
            <a:extLst>
              <a:ext uri="{FF2B5EF4-FFF2-40B4-BE49-F238E27FC236}">
                <a16:creationId xmlns:a16="http://schemas.microsoft.com/office/drawing/2014/main" id="{C443D380-6B9E-5CD9-9CC6-2D3AC0E22140}"/>
              </a:ext>
            </a:extLst>
          </p:cNvPr>
          <p:cNvSpPr>
            <a:spLocks noGrp="1"/>
          </p:cNvSpPr>
          <p:nvPr>
            <p:ph type="body" sz="quarter" idx="30"/>
          </p:nvPr>
        </p:nvSpPr>
        <p:spPr/>
        <p:txBody>
          <a:bodyPr/>
          <a:lstStyle/>
          <a:p>
            <a:r>
              <a:rPr lang="en-ZA" dirty="0"/>
              <a:t>3</a:t>
            </a:r>
          </a:p>
        </p:txBody>
      </p:sp>
    </p:spTree>
    <p:extLst>
      <p:ext uri="{BB962C8B-B14F-4D97-AF65-F5344CB8AC3E}">
        <p14:creationId xmlns:p14="http://schemas.microsoft.com/office/powerpoint/2010/main" val="20562183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E76AC35-175F-BD34-2CCE-697E8EC4B69E}"/>
              </a:ext>
            </a:extLst>
          </p:cNvPr>
          <p:cNvSpPr>
            <a:spLocks noGrp="1"/>
          </p:cNvSpPr>
          <p:nvPr>
            <p:ph type="body" sz="quarter" idx="25"/>
          </p:nvPr>
        </p:nvSpPr>
        <p:spPr/>
        <p:txBody>
          <a:bodyPr/>
          <a:lstStyle/>
          <a:p>
            <a:r>
              <a:rPr lang="en-US" dirty="0"/>
              <a:t>Which registers are used to record TB program activities for children and adolescents in your setting and which age bands are used for reporting?</a:t>
            </a:r>
          </a:p>
        </p:txBody>
      </p:sp>
      <p:sp>
        <p:nvSpPr>
          <p:cNvPr id="13" name="Text Placeholder 12">
            <a:extLst>
              <a:ext uri="{FF2B5EF4-FFF2-40B4-BE49-F238E27FC236}">
                <a16:creationId xmlns:a16="http://schemas.microsoft.com/office/drawing/2014/main" id="{9C13B93A-4DEC-0F4B-8981-35D2F9B0EDED}"/>
              </a:ext>
            </a:extLst>
          </p:cNvPr>
          <p:cNvSpPr>
            <a:spLocks noGrp="1"/>
          </p:cNvSpPr>
          <p:nvPr>
            <p:ph type="body" sz="quarter" idx="26"/>
          </p:nvPr>
        </p:nvSpPr>
        <p:spPr/>
        <p:txBody>
          <a:bodyPr/>
          <a:lstStyle/>
          <a:p>
            <a:r>
              <a:rPr lang="en-ZA" dirty="0"/>
              <a:t>1</a:t>
            </a:r>
          </a:p>
        </p:txBody>
      </p:sp>
      <p:sp>
        <p:nvSpPr>
          <p:cNvPr id="7" name="Text Placeholder 6">
            <a:extLst>
              <a:ext uri="{FF2B5EF4-FFF2-40B4-BE49-F238E27FC236}">
                <a16:creationId xmlns:a16="http://schemas.microsoft.com/office/drawing/2014/main" id="{AD9E1E91-B994-5BCD-96AB-5659DCB62B9D}"/>
              </a:ext>
            </a:extLst>
          </p:cNvPr>
          <p:cNvSpPr>
            <a:spLocks noGrp="1"/>
          </p:cNvSpPr>
          <p:nvPr>
            <p:ph type="body" sz="quarter" idx="27"/>
          </p:nvPr>
        </p:nvSpPr>
        <p:spPr/>
        <p:txBody>
          <a:bodyPr/>
          <a:lstStyle/>
          <a:p>
            <a:r>
              <a:rPr lang="en-US" dirty="0"/>
              <a:t>What data from TB program would be useful in evaluating local epidemiology for child and adolescent TB?</a:t>
            </a:r>
          </a:p>
        </p:txBody>
      </p:sp>
      <p:sp>
        <p:nvSpPr>
          <p:cNvPr id="14" name="Text Placeholder 13">
            <a:extLst>
              <a:ext uri="{FF2B5EF4-FFF2-40B4-BE49-F238E27FC236}">
                <a16:creationId xmlns:a16="http://schemas.microsoft.com/office/drawing/2014/main" id="{C2778BE0-0531-AE6B-9B73-91CD9E95AA0F}"/>
              </a:ext>
            </a:extLst>
          </p:cNvPr>
          <p:cNvSpPr>
            <a:spLocks noGrp="1"/>
          </p:cNvSpPr>
          <p:nvPr>
            <p:ph type="body" sz="quarter" idx="28"/>
          </p:nvPr>
        </p:nvSpPr>
        <p:spPr/>
        <p:txBody>
          <a:bodyPr/>
          <a:lstStyle/>
          <a:p>
            <a:r>
              <a:rPr lang="en-ZA" dirty="0"/>
              <a:t>2</a:t>
            </a:r>
          </a:p>
        </p:txBody>
      </p:sp>
      <p:sp>
        <p:nvSpPr>
          <p:cNvPr id="9" name="Text Placeholder 8">
            <a:extLst>
              <a:ext uri="{FF2B5EF4-FFF2-40B4-BE49-F238E27FC236}">
                <a16:creationId xmlns:a16="http://schemas.microsoft.com/office/drawing/2014/main" id="{C0541A1B-AD28-9704-FCF1-685FEFB0740F}"/>
              </a:ext>
            </a:extLst>
          </p:cNvPr>
          <p:cNvSpPr>
            <a:spLocks noGrp="1"/>
          </p:cNvSpPr>
          <p:nvPr>
            <p:ph type="body" sz="quarter" idx="29"/>
          </p:nvPr>
        </p:nvSpPr>
        <p:spPr/>
        <p:txBody>
          <a:bodyPr/>
          <a:lstStyle/>
          <a:p>
            <a:r>
              <a:rPr lang="en-US" dirty="0"/>
              <a:t>Should TB program regularly share notification data with healthcare providers, and why might this be useful? </a:t>
            </a:r>
          </a:p>
        </p:txBody>
      </p:sp>
      <p:sp>
        <p:nvSpPr>
          <p:cNvPr id="15" name="Text Placeholder 14">
            <a:extLst>
              <a:ext uri="{FF2B5EF4-FFF2-40B4-BE49-F238E27FC236}">
                <a16:creationId xmlns:a16="http://schemas.microsoft.com/office/drawing/2014/main" id="{C443D380-6B9E-5CD9-9CC6-2D3AC0E22140}"/>
              </a:ext>
            </a:extLst>
          </p:cNvPr>
          <p:cNvSpPr>
            <a:spLocks noGrp="1"/>
          </p:cNvSpPr>
          <p:nvPr>
            <p:ph type="body" sz="quarter" idx="30"/>
          </p:nvPr>
        </p:nvSpPr>
        <p:spPr/>
        <p:txBody>
          <a:bodyPr/>
          <a:lstStyle/>
          <a:p>
            <a:r>
              <a:rPr lang="en-ZA" dirty="0"/>
              <a:t>3</a:t>
            </a:r>
          </a:p>
        </p:txBody>
      </p:sp>
    </p:spTree>
    <p:extLst>
      <p:ext uri="{BB962C8B-B14F-4D97-AF65-F5344CB8AC3E}">
        <p14:creationId xmlns:p14="http://schemas.microsoft.com/office/powerpoint/2010/main" val="9658664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10DCF-EAE1-222A-CC22-2D8C5585A6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1CC48B-650E-1E37-D868-AA83C726876B}"/>
              </a:ext>
            </a:extLst>
          </p:cNvPr>
          <p:cNvSpPr>
            <a:spLocks noGrp="1"/>
          </p:cNvSpPr>
          <p:nvPr>
            <p:ph type="title"/>
          </p:nvPr>
        </p:nvSpPr>
        <p:spPr/>
        <p:txBody>
          <a:bodyPr>
            <a:normAutofit fontScale="90000"/>
          </a:bodyPr>
          <a:lstStyle/>
          <a:p>
            <a:r>
              <a:rPr lang="en-ZA" dirty="0"/>
              <a:t>Conclusion</a:t>
            </a:r>
            <a:br>
              <a:rPr lang="en-ZA" dirty="0"/>
            </a:br>
            <a:r>
              <a:rPr lang="en-ZA" dirty="0"/>
              <a:t>Summary of key points</a:t>
            </a:r>
          </a:p>
        </p:txBody>
      </p:sp>
    </p:spTree>
    <p:extLst>
      <p:ext uri="{BB962C8B-B14F-4D97-AF65-F5344CB8AC3E}">
        <p14:creationId xmlns:p14="http://schemas.microsoft.com/office/powerpoint/2010/main" val="7026174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5F75AE3-89FC-7992-602D-28546C5BA3DF}"/>
              </a:ext>
            </a:extLst>
          </p:cNvPr>
          <p:cNvSpPr>
            <a:spLocks noGrp="1"/>
          </p:cNvSpPr>
          <p:nvPr>
            <p:ph type="title"/>
          </p:nvPr>
        </p:nvSpPr>
        <p:spPr/>
        <p:txBody>
          <a:bodyPr>
            <a:normAutofit fontScale="90000"/>
          </a:bodyPr>
          <a:lstStyle/>
          <a:p>
            <a:br>
              <a:rPr lang="en-ZA" altLang="en-US" dirty="0">
                <a:latin typeface="Helvetica 77 Bold Condensed" pitchFamily="2" charset="0"/>
              </a:rPr>
            </a:br>
            <a:r>
              <a:rPr lang="en-ZA" altLang="en-US" dirty="0">
                <a:latin typeface="Helvetica 77 Bold Condensed" pitchFamily="2" charset="0"/>
              </a:rPr>
              <a:t>Summary of key learning points</a:t>
            </a:r>
            <a:br>
              <a:rPr lang="en-US" altLang="en-US" dirty="0">
                <a:latin typeface="Helvetica 77 Bold Condensed" pitchFamily="2" charset="0"/>
              </a:rPr>
            </a:br>
            <a:endParaRPr lang="en-ZA" dirty="0"/>
          </a:p>
        </p:txBody>
      </p:sp>
      <p:sp>
        <p:nvSpPr>
          <p:cNvPr id="10" name="Text Placeholder 9">
            <a:extLst>
              <a:ext uri="{FF2B5EF4-FFF2-40B4-BE49-F238E27FC236}">
                <a16:creationId xmlns:a16="http://schemas.microsoft.com/office/drawing/2014/main" id="{455D0376-86DC-FE0F-2D4B-68E8DEAF8280}"/>
              </a:ext>
            </a:extLst>
          </p:cNvPr>
          <p:cNvSpPr>
            <a:spLocks noGrp="1"/>
          </p:cNvSpPr>
          <p:nvPr>
            <p:ph type="body" sz="quarter" idx="10"/>
          </p:nvPr>
        </p:nvSpPr>
        <p:spPr/>
        <p:txBody>
          <a:bodyPr>
            <a:normAutofit lnSpcReduction="10000"/>
          </a:bodyPr>
          <a:lstStyle/>
          <a:p>
            <a:r>
              <a:rPr lang="en-US" dirty="0"/>
              <a:t>TB is an important cause of sickness and death in children and adolescents, especially young children &lt; 5 years.</a:t>
            </a:r>
          </a:p>
          <a:p>
            <a:endParaRPr lang="en-US" dirty="0"/>
          </a:p>
          <a:p>
            <a:r>
              <a:rPr lang="en-US" dirty="0"/>
              <a:t>Identifying risk factors for TB is an important step in assessing a child or adolescent for TB.</a:t>
            </a:r>
          </a:p>
          <a:p>
            <a:endParaRPr lang="en-US" dirty="0"/>
          </a:p>
          <a:p>
            <a:r>
              <a:rPr lang="en-US" dirty="0"/>
              <a:t>Adolescents are at increased risk of exposure and infection, as well as of disease that can be readily transmitted.</a:t>
            </a:r>
          </a:p>
          <a:p>
            <a:endParaRPr lang="en-US" dirty="0"/>
          </a:p>
          <a:p>
            <a:r>
              <a:rPr lang="en-US" dirty="0"/>
              <a:t>Local age-disaggregated data provide an important baseline for monitoring, identifying gaps and challenges, defining resource needs and priority activities.</a:t>
            </a:r>
          </a:p>
          <a:p>
            <a:endParaRPr lang="en-ZA" dirty="0"/>
          </a:p>
        </p:txBody>
      </p:sp>
    </p:spTree>
    <p:extLst>
      <p:ext uri="{BB962C8B-B14F-4D97-AF65-F5344CB8AC3E}">
        <p14:creationId xmlns:p14="http://schemas.microsoft.com/office/powerpoint/2010/main" val="2816177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68FD0-5CAF-5535-5B3D-82B98433C8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8B318F-4095-98EE-41D3-BB74A1272F96}"/>
              </a:ext>
            </a:extLst>
          </p:cNvPr>
          <p:cNvSpPr>
            <a:spLocks noGrp="1"/>
          </p:cNvSpPr>
          <p:nvPr>
            <p:ph type="title"/>
          </p:nvPr>
        </p:nvSpPr>
        <p:spPr/>
        <p:txBody>
          <a:bodyPr>
            <a:normAutofit fontScale="90000"/>
          </a:bodyPr>
          <a:lstStyle/>
          <a:p>
            <a:r>
              <a:rPr lang="en-ZA" dirty="0"/>
              <a:t>Discussion –</a:t>
            </a:r>
            <a:br>
              <a:rPr lang="en-ZA" dirty="0"/>
            </a:br>
            <a:r>
              <a:rPr lang="en-ZA" dirty="0"/>
              <a:t> setting specific practices</a:t>
            </a:r>
          </a:p>
        </p:txBody>
      </p:sp>
      <p:sp>
        <p:nvSpPr>
          <p:cNvPr id="3" name="TextBox 2">
            <a:extLst>
              <a:ext uri="{FF2B5EF4-FFF2-40B4-BE49-F238E27FC236}">
                <a16:creationId xmlns:a16="http://schemas.microsoft.com/office/drawing/2014/main" id="{B6F58284-579D-231B-953E-FFF77F284977}"/>
              </a:ext>
            </a:extLst>
          </p:cNvPr>
          <p:cNvSpPr txBox="1"/>
          <p:nvPr/>
        </p:nvSpPr>
        <p:spPr>
          <a:xfrm>
            <a:off x="-8598369" y="-409684"/>
            <a:ext cx="8485648" cy="12003286"/>
          </a:xfrm>
          <a:prstGeom prst="rect">
            <a:avLst/>
          </a:prstGeom>
          <a:solidFill>
            <a:schemeClr val="bg2"/>
          </a:solidFill>
          <a:ln w="57150">
            <a:solidFill>
              <a:srgbClr val="006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00000"/>
                </a:solidFill>
                <a:effectLst/>
                <a:uLnTx/>
                <a:uFillTx/>
                <a:latin typeface="Calibri"/>
                <a:ea typeface="+mn-ea"/>
                <a:cs typeface="+mn-cs"/>
              </a:rPr>
              <a:t>Note to facilitator: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1" i="1"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1" i="1"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1" i="1"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1" u="none" strike="noStrike" kern="1200" cap="none" spc="0" normalizeH="0" baseline="0" noProof="0" dirty="0">
                <a:ln>
                  <a:noFill/>
                </a:ln>
                <a:solidFill>
                  <a:srgbClr val="000000"/>
                </a:solidFill>
                <a:effectLst/>
                <a:uLnTx/>
                <a:uFillTx/>
                <a:latin typeface="Calibri"/>
                <a:ea typeface="+mn-ea"/>
                <a:cs typeface="+mn-cs"/>
              </a:rPr>
              <a:t>Suggested instructions: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60A0"/>
                </a:solidFill>
                <a:effectLst/>
                <a:uLnTx/>
                <a:uFillTx/>
                <a:latin typeface="Calibri"/>
                <a:ea typeface="+mn-ea"/>
                <a:cs typeface="+mn-cs"/>
              </a:rPr>
              <a:t>These context specific discussion opportunities will occur repeatedly throughout this training. Here are some suggestions on how you might like to facilitate them, to run them in a time efficient manner.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0060A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Explain that the next 15 minutes will be devoted to sharing amongst your colleagues, about how things may work in your setting.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Explain that 3, or 4, questions will be shown on the presentation.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Then divide the questions amongst the groups. Some groups may need to discuss the same question.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Tell them they will have just 2 or 3 minutes to discuss in their small groups. Then you will discuss as a large group.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Allow 2-3 minute discussion time.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When this time is up, ask for everyone’s attention. And then ask for volunteers to comment on each question discussed.  Request participants to keep their responses succinct so that the time allows for others to also contribute.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Acknowledge all responses and thank participants for sharing.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Be mindful of the time and try to wrap up discussions so that the full activity takes no more than 15 minutes.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1" i="0" u="none" strike="noStrike" kern="1200" cap="none" spc="0" normalizeH="0" baseline="0" noProof="0" dirty="0">
              <a:ln>
                <a:noFill/>
              </a:ln>
              <a:solidFill>
                <a:srgbClr val="000000"/>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7DEED70B-8083-8766-6F3B-C1B6F40A7A25}"/>
              </a:ext>
            </a:extLst>
          </p:cNvPr>
          <p:cNvSpPr txBox="1"/>
          <p:nvPr/>
        </p:nvSpPr>
        <p:spPr>
          <a:xfrm>
            <a:off x="-8405723" y="138498"/>
            <a:ext cx="4011624" cy="665877"/>
          </a:xfrm>
          <a:prstGeom prst="rect">
            <a:avLst/>
          </a:prstGeom>
          <a:solidFill>
            <a:schemeClr val="accent4"/>
          </a:solidFill>
          <a:ln>
            <a:solidFill>
              <a:schemeClr val="accent4"/>
            </a:solidFill>
          </a:ln>
          <a:effectLst>
            <a:outerShdw blurRad="50800" dist="38100" dir="2700000" algn="tl" rotWithShape="0">
              <a:prstClr val="black">
                <a:alpha val="40000"/>
              </a:prstClr>
            </a:outerShdw>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rgbClr val="000000"/>
                </a:solidFill>
                <a:effectLst/>
                <a:uLnTx/>
                <a:uFillTx/>
                <a:latin typeface="Calibri"/>
                <a:ea typeface="+mn-ea"/>
                <a:cs typeface="+mn-cs"/>
              </a:rPr>
              <a:t>	Click for audible instructions</a:t>
            </a:r>
            <a:endParaRPr kumimoji="0" lang="en-GB"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34" name="Freeform: Shape 33">
            <a:extLst>
              <a:ext uri="{FF2B5EF4-FFF2-40B4-BE49-F238E27FC236}">
                <a16:creationId xmlns:a16="http://schemas.microsoft.com/office/drawing/2014/main" id="{4172355D-6F57-D924-E9A9-B9FA022F71BF}"/>
              </a:ext>
            </a:extLst>
          </p:cNvPr>
          <p:cNvSpPr/>
          <p:nvPr/>
        </p:nvSpPr>
        <p:spPr>
          <a:xfrm>
            <a:off x="-8096366" y="5543550"/>
            <a:ext cx="2476616" cy="2133600"/>
          </a:xfrm>
          <a:custGeom>
            <a:avLst/>
            <a:gdLst>
              <a:gd name="connsiteX0" fmla="*/ 1600316 w 2476616"/>
              <a:gd name="connsiteY0" fmla="*/ 0 h 2133600"/>
              <a:gd name="connsiteX1" fmla="*/ 1257416 w 2476616"/>
              <a:gd name="connsiteY1" fmla="*/ 19050 h 2133600"/>
              <a:gd name="connsiteX2" fmla="*/ 1028816 w 2476616"/>
              <a:gd name="connsiteY2" fmla="*/ 114300 h 2133600"/>
              <a:gd name="connsiteX3" fmla="*/ 952616 w 2476616"/>
              <a:gd name="connsiteY3" fmla="*/ 266700 h 2133600"/>
              <a:gd name="connsiteX4" fmla="*/ 933566 w 2476616"/>
              <a:gd name="connsiteY4" fmla="*/ 381000 h 2133600"/>
              <a:gd name="connsiteX5" fmla="*/ 857366 w 2476616"/>
              <a:gd name="connsiteY5" fmla="*/ 533400 h 2133600"/>
              <a:gd name="connsiteX6" fmla="*/ 838316 w 2476616"/>
              <a:gd name="connsiteY6" fmla="*/ 666750 h 2133600"/>
              <a:gd name="connsiteX7" fmla="*/ 838316 w 2476616"/>
              <a:gd name="connsiteY7" fmla="*/ 819150 h 2133600"/>
              <a:gd name="connsiteX8" fmla="*/ 724016 w 2476616"/>
              <a:gd name="connsiteY8" fmla="*/ 1028700 h 2133600"/>
              <a:gd name="connsiteX9" fmla="*/ 343016 w 2476616"/>
              <a:gd name="connsiteY9" fmla="*/ 1162050 h 2133600"/>
              <a:gd name="connsiteX10" fmla="*/ 95366 w 2476616"/>
              <a:gd name="connsiteY10" fmla="*/ 1371600 h 2133600"/>
              <a:gd name="connsiteX11" fmla="*/ 116 w 2476616"/>
              <a:gd name="connsiteY11" fmla="*/ 1543050 h 2133600"/>
              <a:gd name="connsiteX12" fmla="*/ 38216 w 2476616"/>
              <a:gd name="connsiteY12" fmla="*/ 1866900 h 2133600"/>
              <a:gd name="connsiteX13" fmla="*/ 495416 w 2476616"/>
              <a:gd name="connsiteY13" fmla="*/ 2114550 h 2133600"/>
              <a:gd name="connsiteX14" fmla="*/ 666866 w 2476616"/>
              <a:gd name="connsiteY14" fmla="*/ 2133600 h 2133600"/>
              <a:gd name="connsiteX15" fmla="*/ 1257416 w 2476616"/>
              <a:gd name="connsiteY15" fmla="*/ 2095500 h 2133600"/>
              <a:gd name="connsiteX16" fmla="*/ 1809866 w 2476616"/>
              <a:gd name="connsiteY16" fmla="*/ 2076450 h 2133600"/>
              <a:gd name="connsiteX17" fmla="*/ 2324216 w 2476616"/>
              <a:gd name="connsiteY17" fmla="*/ 1809750 h 2133600"/>
              <a:gd name="connsiteX18" fmla="*/ 2457566 w 2476616"/>
              <a:gd name="connsiteY18" fmla="*/ 1447800 h 2133600"/>
              <a:gd name="connsiteX19" fmla="*/ 2476616 w 2476616"/>
              <a:gd name="connsiteY19" fmla="*/ 876300 h 2133600"/>
              <a:gd name="connsiteX20" fmla="*/ 2419466 w 2476616"/>
              <a:gd name="connsiteY20" fmla="*/ 514350 h 2133600"/>
              <a:gd name="connsiteX21" fmla="*/ 2209916 w 2476616"/>
              <a:gd name="connsiteY21" fmla="*/ 171450 h 2133600"/>
              <a:gd name="connsiteX22" fmla="*/ 1905116 w 2476616"/>
              <a:gd name="connsiteY22" fmla="*/ 38100 h 2133600"/>
              <a:gd name="connsiteX23" fmla="*/ 1600316 w 2476616"/>
              <a:gd name="connsiteY23" fmla="*/ 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76616" h="2133600">
                <a:moveTo>
                  <a:pt x="1600316" y="0"/>
                </a:moveTo>
                <a:lnTo>
                  <a:pt x="1257416" y="19050"/>
                </a:lnTo>
                <a:lnTo>
                  <a:pt x="1028816" y="114300"/>
                </a:lnTo>
                <a:lnTo>
                  <a:pt x="952616" y="266700"/>
                </a:lnTo>
                <a:lnTo>
                  <a:pt x="933566" y="381000"/>
                </a:lnTo>
                <a:lnTo>
                  <a:pt x="857366" y="533400"/>
                </a:lnTo>
                <a:lnTo>
                  <a:pt x="838316" y="666750"/>
                </a:lnTo>
                <a:lnTo>
                  <a:pt x="838316" y="819150"/>
                </a:lnTo>
                <a:lnTo>
                  <a:pt x="724016" y="1028700"/>
                </a:lnTo>
                <a:lnTo>
                  <a:pt x="343016" y="1162050"/>
                </a:lnTo>
                <a:lnTo>
                  <a:pt x="95366" y="1371600"/>
                </a:lnTo>
                <a:cubicBezTo>
                  <a:pt x="-7266" y="1515284"/>
                  <a:pt x="116" y="1450325"/>
                  <a:pt x="116" y="1543050"/>
                </a:cubicBezTo>
                <a:lnTo>
                  <a:pt x="38216" y="1866900"/>
                </a:lnTo>
                <a:lnTo>
                  <a:pt x="495416" y="2114550"/>
                </a:lnTo>
                <a:lnTo>
                  <a:pt x="666866" y="2133600"/>
                </a:lnTo>
                <a:lnTo>
                  <a:pt x="1257416" y="2095500"/>
                </a:lnTo>
                <a:lnTo>
                  <a:pt x="1809866" y="2076450"/>
                </a:lnTo>
                <a:lnTo>
                  <a:pt x="2324216" y="1809750"/>
                </a:lnTo>
                <a:lnTo>
                  <a:pt x="2457566" y="1447800"/>
                </a:lnTo>
                <a:lnTo>
                  <a:pt x="2476616" y="876300"/>
                </a:lnTo>
                <a:lnTo>
                  <a:pt x="2419466" y="514350"/>
                </a:lnTo>
                <a:lnTo>
                  <a:pt x="2209916" y="171450"/>
                </a:lnTo>
                <a:lnTo>
                  <a:pt x="1905116" y="38100"/>
                </a:lnTo>
                <a:lnTo>
                  <a:pt x="1600316" y="0"/>
                </a:lnTo>
                <a:close/>
              </a:path>
            </a:pathLst>
          </a:custGeom>
          <a:solidFill>
            <a:srgbClr val="DBF2FD">
              <a:alpha val="50196"/>
            </a:srgb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43673"/>
              </a:solidFill>
              <a:effectLst/>
              <a:uLnTx/>
              <a:uFillTx/>
              <a:latin typeface="Calibri"/>
              <a:ea typeface="+mn-ea"/>
              <a:cs typeface="+mn-cs"/>
            </a:endParaRPr>
          </a:p>
        </p:txBody>
      </p:sp>
      <p:grpSp>
        <p:nvGrpSpPr>
          <p:cNvPr id="26" name="Group 25">
            <a:extLst>
              <a:ext uri="{FF2B5EF4-FFF2-40B4-BE49-F238E27FC236}">
                <a16:creationId xmlns:a16="http://schemas.microsoft.com/office/drawing/2014/main" id="{97ACC19A-576F-2A34-B595-CC7B732769D8}"/>
              </a:ext>
            </a:extLst>
          </p:cNvPr>
          <p:cNvGrpSpPr/>
          <p:nvPr/>
        </p:nvGrpSpPr>
        <p:grpSpPr>
          <a:xfrm>
            <a:off x="-8227332" y="4688653"/>
            <a:ext cx="6697657" cy="3883185"/>
            <a:chOff x="-7905416" y="2230863"/>
            <a:chExt cx="6697657" cy="3883185"/>
          </a:xfrm>
        </p:grpSpPr>
        <p:pic>
          <p:nvPicPr>
            <p:cNvPr id="7" name="Picture 6" descr="A group of people sitting at a table&#10;&#10;Description automatically generated">
              <a:extLst>
                <a:ext uri="{FF2B5EF4-FFF2-40B4-BE49-F238E27FC236}">
                  <a16:creationId xmlns:a16="http://schemas.microsoft.com/office/drawing/2014/main" id="{A2F9E03A-EBD8-DAFA-3636-F3C26FD579D5}"/>
                </a:ext>
              </a:extLst>
            </p:cNvPr>
            <p:cNvPicPr>
              <a:picLocks noChangeAspect="1"/>
            </p:cNvPicPr>
            <p:nvPr/>
          </p:nvPicPr>
          <p:blipFill rotWithShape="1">
            <a:blip r:embed="rId5">
              <a:biLevel thresh="75000"/>
              <a:extLst>
                <a:ext uri="{28A0092B-C50C-407E-A947-70E740481C1C}">
                  <a14:useLocalDpi xmlns:a14="http://schemas.microsoft.com/office/drawing/2010/main" val="0"/>
                </a:ext>
              </a:extLst>
            </a:blip>
            <a:srcRect r="26750"/>
            <a:stretch/>
          </p:blipFill>
          <p:spPr>
            <a:xfrm>
              <a:off x="-6675120" y="2230863"/>
              <a:ext cx="4011624" cy="3080599"/>
            </a:xfrm>
            <a:prstGeom prst="rect">
              <a:avLst/>
            </a:prstGeom>
          </p:spPr>
        </p:pic>
        <p:cxnSp>
          <p:nvCxnSpPr>
            <p:cNvPr id="9" name="Straight Connector 8">
              <a:extLst>
                <a:ext uri="{FF2B5EF4-FFF2-40B4-BE49-F238E27FC236}">
                  <a16:creationId xmlns:a16="http://schemas.microsoft.com/office/drawing/2014/main" id="{8CFD9DFF-8A78-2B37-5C87-F1DC9F16FE18}"/>
                </a:ext>
              </a:extLst>
            </p:cNvPr>
            <p:cNvCxnSpPr>
              <a:cxnSpLocks/>
            </p:cNvCxnSpPr>
            <p:nvPr/>
          </p:nvCxnSpPr>
          <p:spPr>
            <a:xfrm flipH="1">
              <a:off x="-5593080" y="3307854"/>
              <a:ext cx="594360" cy="2483029"/>
            </a:xfrm>
            <a:prstGeom prst="line">
              <a:avLst/>
            </a:prstGeom>
            <a:ln w="28575">
              <a:solidFill>
                <a:srgbClr val="000000"/>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DA7B050-8415-2FA4-86C8-FA00C22F9A68}"/>
                </a:ext>
              </a:extLst>
            </p:cNvPr>
            <p:cNvCxnSpPr>
              <a:cxnSpLocks/>
            </p:cNvCxnSpPr>
            <p:nvPr/>
          </p:nvCxnSpPr>
          <p:spPr>
            <a:xfrm>
              <a:off x="-4998720" y="3231654"/>
              <a:ext cx="1422728" cy="2431269"/>
            </a:xfrm>
            <a:prstGeom prst="line">
              <a:avLst/>
            </a:prstGeom>
            <a:ln w="28575">
              <a:solidFill>
                <a:srgbClr val="000000"/>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82B053C-73B9-0C35-60D7-E3BE6C7070E7}"/>
                </a:ext>
              </a:extLst>
            </p:cNvPr>
            <p:cNvCxnSpPr>
              <a:cxnSpLocks/>
            </p:cNvCxnSpPr>
            <p:nvPr/>
          </p:nvCxnSpPr>
          <p:spPr>
            <a:xfrm>
              <a:off x="-4998720" y="3231654"/>
              <a:ext cx="2660984" cy="1376308"/>
            </a:xfrm>
            <a:prstGeom prst="line">
              <a:avLst/>
            </a:prstGeom>
            <a:ln w="28575">
              <a:solidFill>
                <a:srgbClr val="000000"/>
              </a:solidFill>
              <a:prstDash val="sys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9F46855-AEFF-D83B-9482-D353CA7C88B1}"/>
                </a:ext>
              </a:extLst>
            </p:cNvPr>
            <p:cNvSpPr txBox="1"/>
            <p:nvPr/>
          </p:nvSpPr>
          <p:spPr>
            <a:xfrm>
              <a:off x="-2777479" y="3307854"/>
              <a:ext cx="15697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000000"/>
                  </a:solidFill>
                  <a:effectLst/>
                  <a:uLnTx/>
                  <a:uFillTx/>
                  <a:latin typeface="Calibri"/>
                  <a:ea typeface="+mn-ea"/>
                  <a:cs typeface="+mn-cs"/>
                </a:rPr>
                <a:t>To discuss Question 1</a:t>
              </a: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401A5DF7-8B1D-9314-AA19-BB45111A1C90}"/>
                </a:ext>
              </a:extLst>
            </p:cNvPr>
            <p:cNvSpPr txBox="1"/>
            <p:nvPr/>
          </p:nvSpPr>
          <p:spPr>
            <a:xfrm>
              <a:off x="-5333518" y="5467717"/>
              <a:ext cx="15697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000000"/>
                  </a:solidFill>
                  <a:effectLst/>
                  <a:uLnTx/>
                  <a:uFillTx/>
                  <a:latin typeface="Calibri"/>
                  <a:ea typeface="+mn-ea"/>
                  <a:cs typeface="+mn-cs"/>
                </a:rPr>
                <a:t>To discuss Question 3</a:t>
              </a: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04A379CC-F0A4-DBE3-5398-688CA7ED981D}"/>
                </a:ext>
              </a:extLst>
            </p:cNvPr>
            <p:cNvSpPr txBox="1"/>
            <p:nvPr/>
          </p:nvSpPr>
          <p:spPr>
            <a:xfrm>
              <a:off x="-2998776" y="4993261"/>
              <a:ext cx="15697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000000"/>
                  </a:solidFill>
                  <a:effectLst/>
                  <a:uLnTx/>
                  <a:uFillTx/>
                  <a:latin typeface="Calibri"/>
                  <a:ea typeface="+mn-ea"/>
                  <a:cs typeface="+mn-cs"/>
                </a:rPr>
                <a:t>To discuss Question 2</a:t>
              </a: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22C1E8FF-6068-BF9F-A95F-75D5C088907D}"/>
                </a:ext>
              </a:extLst>
            </p:cNvPr>
            <p:cNvSpPr txBox="1"/>
            <p:nvPr/>
          </p:nvSpPr>
          <p:spPr>
            <a:xfrm>
              <a:off x="-7905416" y="4420093"/>
              <a:ext cx="15697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000000"/>
                  </a:solidFill>
                  <a:effectLst/>
                  <a:uLnTx/>
                  <a:uFillTx/>
                  <a:latin typeface="Calibri"/>
                  <a:ea typeface="+mn-ea"/>
                  <a:cs typeface="+mn-cs"/>
                </a:rPr>
                <a:t>To discuss Question 4</a:t>
              </a: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grpSp>
      <p:pic>
        <p:nvPicPr>
          <p:cNvPr id="4" name="Discussion instructions_Delilah_2">
            <a:hlinkClick r:id="" action="ppaction://media"/>
            <a:extLst>
              <a:ext uri="{FF2B5EF4-FFF2-40B4-BE49-F238E27FC236}">
                <a16:creationId xmlns:a16="http://schemas.microsoft.com/office/drawing/2014/main" id="{BE3BD94C-CE5B-4E73-9BA9-E1B534F4B7CC}"/>
              </a:ext>
            </a:extLst>
          </p:cNvPr>
          <p:cNvPicPr>
            <a:picLocks noChangeAspect="1"/>
          </p:cNvPicPr>
          <p:nvPr>
            <a:audioFile r:link="rId2"/>
            <p:extLst>
              <p:ext uri="{DAA4B4D4-6D71-4841-9C94-3DE7FCFB9230}">
                <p14:media xmlns:p14="http://schemas.microsoft.com/office/powerpoint/2010/main" r:embed="rId1"/>
              </p:ext>
            </p:extLst>
          </p:nvPr>
        </p:nvPicPr>
        <p:blipFill>
          <a:blip r:embed="rId6">
            <a:biLevel thresh="75000"/>
          </a:blip>
          <a:stretch>
            <a:fillRect/>
          </a:stretch>
        </p:blipFill>
        <p:spPr>
          <a:xfrm>
            <a:off x="-8096366" y="227754"/>
            <a:ext cx="487363" cy="487363"/>
          </a:xfrm>
          <a:prstGeom prst="rect">
            <a:avLst/>
          </a:prstGeom>
        </p:spPr>
      </p:pic>
    </p:spTree>
    <p:extLst>
      <p:ext uri="{BB962C8B-B14F-4D97-AF65-F5344CB8AC3E}">
        <p14:creationId xmlns:p14="http://schemas.microsoft.com/office/powerpoint/2010/main" val="427071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2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DAF48-AE35-2465-E87E-7916C7B76C93}"/>
              </a:ext>
            </a:extLst>
          </p:cNvPr>
          <p:cNvSpPr>
            <a:spLocks noGrp="1"/>
          </p:cNvSpPr>
          <p:nvPr>
            <p:ph type="title"/>
          </p:nvPr>
        </p:nvSpPr>
        <p:spPr/>
        <p:txBody>
          <a:bodyPr/>
          <a:lstStyle/>
          <a:p>
            <a:r>
              <a:rPr lang="en-US" altLang="en-US" dirty="0">
                <a:latin typeface="Helvetica 77 Bold Condensed" pitchFamily="2" charset="0"/>
              </a:rPr>
              <a:t>References </a:t>
            </a:r>
            <a:endParaRPr lang="en-ZA" dirty="0"/>
          </a:p>
        </p:txBody>
      </p:sp>
      <p:sp>
        <p:nvSpPr>
          <p:cNvPr id="3" name="TextBox 2">
            <a:extLst>
              <a:ext uri="{FF2B5EF4-FFF2-40B4-BE49-F238E27FC236}">
                <a16:creationId xmlns:a16="http://schemas.microsoft.com/office/drawing/2014/main" id="{C6DC6510-C618-C026-9921-4824A5CD1BA3}"/>
              </a:ext>
            </a:extLst>
          </p:cNvPr>
          <p:cNvSpPr txBox="1"/>
          <p:nvPr/>
        </p:nvSpPr>
        <p:spPr>
          <a:xfrm>
            <a:off x="695325" y="1033463"/>
            <a:ext cx="10656888" cy="4294702"/>
          </a:xfrm>
          <a:prstGeom prst="rect">
            <a:avLst/>
          </a:prstGeom>
          <a:noFill/>
        </p:spPr>
        <p:txBody>
          <a:bodyPr wrap="square" rtlCol="0">
            <a:spAutoFit/>
          </a:bodyPr>
          <a:lstStyle/>
          <a:p>
            <a:pPr marL="177800" indent="-177800" algn="just">
              <a:lnSpc>
                <a:spcPct val="80000"/>
              </a:lnSpc>
              <a:spcAft>
                <a:spcPts val="1200"/>
              </a:spcAft>
              <a:buFont typeface="Arial" panose="020B0604020202020204" pitchFamily="34" charset="0"/>
              <a:buChar char="•"/>
            </a:pPr>
            <a:r>
              <a:rPr lang="en-US" sz="1400" dirty="0"/>
              <a:t>Global tuberculosis report 2023. Geneva: World Health Organization; 2023. </a:t>
            </a:r>
            <a:r>
              <a:rPr lang="en-US" sz="1400" dirty="0" err="1"/>
              <a:t>Licence</a:t>
            </a:r>
            <a:r>
              <a:rPr lang="en-US" sz="1400" dirty="0"/>
              <a:t>: CC BY-NC-SA 3.0 IGO.</a:t>
            </a:r>
          </a:p>
          <a:p>
            <a:pPr marL="177800" indent="-177800" algn="just">
              <a:lnSpc>
                <a:spcPct val="80000"/>
              </a:lnSpc>
              <a:spcAft>
                <a:spcPts val="1200"/>
              </a:spcAft>
              <a:buFont typeface="Arial" panose="020B0604020202020204" pitchFamily="34" charset="0"/>
              <a:buChar char="•"/>
            </a:pPr>
            <a:r>
              <a:rPr lang="en-US" altLang="en-US" sz="1400" dirty="0"/>
              <a:t>Martinez L, Cords O, Horsburgh CR, Andrews JR; Pediatric TB Contact Studies Consortium. The risk of tuberculosis in children after close exposure: a systematic review and individual-participant meta-analysis. Lancet. 2020 Mar 21;395(10228):973-984. </a:t>
            </a:r>
            <a:r>
              <a:rPr lang="en-US" altLang="en-US" sz="1400" dirty="0" err="1"/>
              <a:t>doi</a:t>
            </a:r>
            <a:r>
              <a:rPr lang="en-US" altLang="en-US" sz="1400" dirty="0"/>
              <a:t>: 10.1016/S0140-6736(20)30166-5. PMID: 32199484; PMCID: PMC7289654.</a:t>
            </a:r>
          </a:p>
          <a:p>
            <a:pPr marL="177800" indent="-177800" algn="just">
              <a:lnSpc>
                <a:spcPct val="80000"/>
              </a:lnSpc>
              <a:spcAft>
                <a:spcPts val="1200"/>
              </a:spcAft>
              <a:buFont typeface="Arial" panose="020B0604020202020204" pitchFamily="34" charset="0"/>
              <a:buChar char="•"/>
            </a:pPr>
            <a:r>
              <a:rPr lang="en-US" altLang="en-US" sz="1400" dirty="0" err="1"/>
              <a:t>Bunyasi</a:t>
            </a:r>
            <a:r>
              <a:rPr lang="en-US" altLang="en-US" sz="1400" dirty="0"/>
              <a:t> EW, Mulenga H, </a:t>
            </a:r>
            <a:r>
              <a:rPr lang="en-US" altLang="en-US" sz="1400" dirty="0" err="1"/>
              <a:t>Luabeya</a:t>
            </a:r>
            <a:r>
              <a:rPr lang="en-US" altLang="en-US" sz="1400" dirty="0"/>
              <a:t> AKK, </a:t>
            </a:r>
            <a:r>
              <a:rPr lang="en-US" altLang="en-US" sz="1400" dirty="0" err="1"/>
              <a:t>Shenje</a:t>
            </a:r>
            <a:r>
              <a:rPr lang="en-US" altLang="en-US" sz="1400" dirty="0"/>
              <a:t> J, Mendelsohn SC, </a:t>
            </a:r>
            <a:r>
              <a:rPr lang="en-US" altLang="en-US" sz="1400" dirty="0" err="1"/>
              <a:t>Nemes</a:t>
            </a:r>
            <a:r>
              <a:rPr lang="en-US" altLang="en-US" sz="1400" dirty="0"/>
              <a:t> E, </a:t>
            </a:r>
            <a:r>
              <a:rPr lang="en-US" altLang="en-US" sz="1400" dirty="0" err="1"/>
              <a:t>Tameris</a:t>
            </a:r>
            <a:r>
              <a:rPr lang="en-US" altLang="en-US" sz="1400" dirty="0"/>
              <a:t> M, Wood R, Scriba TJ, </a:t>
            </a:r>
            <a:r>
              <a:rPr lang="en-US" altLang="en-US" sz="1400" dirty="0" err="1"/>
              <a:t>Hatherill</a:t>
            </a:r>
            <a:r>
              <a:rPr lang="en-US" altLang="en-US" sz="1400" dirty="0"/>
              <a:t> M. Regional changes in tuberculosis disease burden among adolescents in South Africa (2005-2015). </a:t>
            </a:r>
            <a:r>
              <a:rPr lang="en-US" altLang="en-US" sz="1400" dirty="0" err="1"/>
              <a:t>PLoS</a:t>
            </a:r>
            <a:r>
              <a:rPr lang="en-US" altLang="en-US" sz="1400" dirty="0"/>
              <a:t> One. 2020 Jul 1;15(7):e0235206. </a:t>
            </a:r>
            <a:r>
              <a:rPr lang="en-US" altLang="en-US" sz="1400" dirty="0" err="1"/>
              <a:t>doi</a:t>
            </a:r>
            <a:r>
              <a:rPr lang="en-US" altLang="en-US" sz="1400" dirty="0"/>
              <a:t>: 10.1371/journal.pone.0235206. PMID: 32609738; PMCID: PMC7329123.</a:t>
            </a:r>
          </a:p>
          <a:p>
            <a:pPr marL="177800" indent="-177800" algn="just">
              <a:lnSpc>
                <a:spcPct val="80000"/>
              </a:lnSpc>
              <a:spcAft>
                <a:spcPts val="1200"/>
              </a:spcAft>
              <a:buFont typeface="Arial" panose="020B0604020202020204" pitchFamily="34" charset="0"/>
              <a:buChar char="•"/>
            </a:pPr>
            <a:r>
              <a:rPr lang="en-US" altLang="en-US" sz="1400" dirty="0"/>
              <a:t>Snow KJ, Cruz AT, Seddon JA, Ferrand RA, Chiang SS, Hughes JA, </a:t>
            </a:r>
            <a:r>
              <a:rPr lang="en-US" altLang="en-US" sz="1400" dirty="0" err="1"/>
              <a:t>Kampmann</a:t>
            </a:r>
            <a:r>
              <a:rPr lang="en-US" altLang="en-US" sz="1400" dirty="0"/>
              <a:t> B, Graham SM, Dodd PJ, </a:t>
            </a:r>
            <a:r>
              <a:rPr lang="en-US" altLang="en-US" sz="1400" dirty="0" err="1"/>
              <a:t>Houben</a:t>
            </a:r>
            <a:r>
              <a:rPr lang="en-US" altLang="en-US" sz="1400" dirty="0"/>
              <a:t> RM, Denholm JT, Sawyer SM, </a:t>
            </a:r>
            <a:r>
              <a:rPr lang="en-US" altLang="en-US" sz="1400" dirty="0" err="1"/>
              <a:t>Kranzer</a:t>
            </a:r>
            <a:r>
              <a:rPr lang="en-US" altLang="en-US" sz="1400" dirty="0"/>
              <a:t> K. Adolescent tuberculosis. Lancet Child </a:t>
            </a:r>
            <a:r>
              <a:rPr lang="en-US" altLang="en-US" sz="1400" dirty="0" err="1"/>
              <a:t>Adolesc</a:t>
            </a:r>
            <a:r>
              <a:rPr lang="en-US" altLang="en-US" sz="1400" dirty="0"/>
              <a:t> Health. 2020 Jan;4(1):68-79. </a:t>
            </a:r>
            <a:r>
              <a:rPr lang="en-US" altLang="en-US" sz="1400" dirty="0" err="1"/>
              <a:t>doi</a:t>
            </a:r>
            <a:r>
              <a:rPr lang="en-US" altLang="en-US" sz="1400" dirty="0"/>
              <a:t>: 10.1016/S2352-4642(19)30337-2. </a:t>
            </a:r>
            <a:r>
              <a:rPr lang="en-US" altLang="en-US" sz="1400" dirty="0" err="1"/>
              <a:t>Epub</a:t>
            </a:r>
            <a:r>
              <a:rPr lang="en-US" altLang="en-US" sz="1400" dirty="0"/>
              <a:t> 2019 Nov 18. Erratum in: Lancet Child </a:t>
            </a:r>
            <a:r>
              <a:rPr lang="en-US" altLang="en-US" sz="1400" dirty="0" err="1"/>
              <a:t>Adolesc</a:t>
            </a:r>
            <a:r>
              <a:rPr lang="en-US" altLang="en-US" sz="1400" dirty="0"/>
              <a:t> Health. 2019 Nov 27;: PMID: 31753806; PMCID: PMC7291359.</a:t>
            </a:r>
          </a:p>
          <a:p>
            <a:pPr marL="177800" indent="-177800" algn="just">
              <a:lnSpc>
                <a:spcPct val="80000"/>
              </a:lnSpc>
              <a:spcAft>
                <a:spcPts val="1200"/>
              </a:spcAft>
              <a:buFont typeface="Arial" panose="020B0604020202020204" pitchFamily="34" charset="0"/>
              <a:buChar char="•"/>
            </a:pPr>
            <a:r>
              <a:rPr lang="en-ZA" sz="1400" dirty="0"/>
              <a:t>Seddon JA, Chiang SS, Esmail H, </a:t>
            </a:r>
            <a:r>
              <a:rPr lang="en-ZA" sz="1400" dirty="0" err="1"/>
              <a:t>Coussens</a:t>
            </a:r>
            <a:r>
              <a:rPr lang="en-ZA" sz="1400" dirty="0"/>
              <a:t> AK. The Wonder Years: What Can Primary School Children Teach Us About Immunity to Mycobacterium tuberculosis? Front Immunol. 2018 Dec 13;9:2946. </a:t>
            </a:r>
            <a:r>
              <a:rPr lang="en-ZA" sz="1400" dirty="0" err="1"/>
              <a:t>doi</a:t>
            </a:r>
            <a:r>
              <a:rPr lang="en-ZA" sz="1400" dirty="0"/>
              <a:t>: 10.3389/fimmu.2018.02946. PMID: 30619306; PMCID: PMC6300506.</a:t>
            </a:r>
            <a:r>
              <a:rPr lang="en-US" altLang="en-US" sz="1400" dirty="0"/>
              <a:t> </a:t>
            </a:r>
          </a:p>
          <a:p>
            <a:pPr marL="177800" indent="-177800" algn="just">
              <a:lnSpc>
                <a:spcPct val="80000"/>
              </a:lnSpc>
              <a:spcAft>
                <a:spcPts val="1200"/>
              </a:spcAft>
              <a:buFont typeface="Arial" panose="020B0604020202020204" pitchFamily="34" charset="0"/>
              <a:buChar char="•"/>
            </a:pPr>
            <a:r>
              <a:rPr lang="en-US" altLang="en-US" sz="1400" dirty="0" err="1"/>
              <a:t>Hesseling</a:t>
            </a:r>
            <a:r>
              <a:rPr lang="en-US" altLang="en-US" sz="1400" dirty="0"/>
              <a:t> AC, Cotton MF, Jennings T, Whitelaw A, Johnson LF, </a:t>
            </a:r>
            <a:r>
              <a:rPr lang="en-US" altLang="en-US" sz="1400" dirty="0" err="1"/>
              <a:t>Eley</a:t>
            </a:r>
            <a:r>
              <a:rPr lang="en-US" altLang="en-US" sz="1400" dirty="0"/>
              <a:t> B, Roux P, Godfrey-</a:t>
            </a:r>
            <a:r>
              <a:rPr lang="en-US" altLang="en-US" sz="1400" dirty="0" err="1"/>
              <a:t>Faussett</a:t>
            </a:r>
            <a:r>
              <a:rPr lang="en-US" altLang="en-US" sz="1400" dirty="0"/>
              <a:t> P, Schaaf HS. High incidence of tuberculosis among HIV-infected infants: evidence from a South African population-based study highlights the need for improved tuberculosis control strategies. Clin Infect Dis. 2009 Jan 1;48(1):108-14. </a:t>
            </a:r>
            <a:r>
              <a:rPr lang="en-US" altLang="en-US" sz="1400" dirty="0" err="1"/>
              <a:t>doi</a:t>
            </a:r>
            <a:r>
              <a:rPr lang="en-US" altLang="en-US" sz="1400" dirty="0"/>
              <a:t>: 10.1086/595012. PMID: 19049436.</a:t>
            </a:r>
          </a:p>
          <a:p>
            <a:pPr marL="177800" indent="-177800" algn="just">
              <a:lnSpc>
                <a:spcPct val="80000"/>
              </a:lnSpc>
              <a:spcAft>
                <a:spcPts val="1200"/>
              </a:spcAft>
              <a:buFont typeface="Arial" panose="020B0604020202020204" pitchFamily="34" charset="0"/>
              <a:buChar char="•"/>
            </a:pPr>
            <a:r>
              <a:rPr lang="en-US" altLang="en-US" sz="1400" dirty="0"/>
              <a:t>Marais BJ, </a:t>
            </a:r>
            <a:r>
              <a:rPr lang="en-US" altLang="en-US" sz="1400" dirty="0" err="1"/>
              <a:t>Gie</a:t>
            </a:r>
            <a:r>
              <a:rPr lang="en-US" altLang="en-US" sz="1400" dirty="0"/>
              <a:t> RP, Schaaf HS, </a:t>
            </a:r>
            <a:r>
              <a:rPr lang="en-US" altLang="en-US" sz="1400" dirty="0" err="1"/>
              <a:t>Hesseling</a:t>
            </a:r>
            <a:r>
              <a:rPr lang="en-US" altLang="en-US" sz="1400" dirty="0"/>
              <a:t> AC, </a:t>
            </a:r>
            <a:r>
              <a:rPr lang="en-US" altLang="en-US" sz="1400" dirty="0" err="1"/>
              <a:t>Obihara</a:t>
            </a:r>
            <a:r>
              <a:rPr lang="en-US" altLang="en-US" sz="1400" dirty="0"/>
              <a:t> CC, Starke JJ, </a:t>
            </a:r>
            <a:r>
              <a:rPr lang="en-US" altLang="en-US" sz="1400" dirty="0" err="1"/>
              <a:t>Enarson</a:t>
            </a:r>
            <a:r>
              <a:rPr lang="en-US" altLang="en-US" sz="1400" dirty="0"/>
              <a:t> DA, Donald PR, Beyers N. The natural history of childhood intra-thoracic tuberculosis: a critical review of literature from the pre-chemotherapy era. Int J </a:t>
            </a:r>
            <a:r>
              <a:rPr lang="en-US" altLang="en-US" sz="1400" dirty="0" err="1"/>
              <a:t>Tuberc</a:t>
            </a:r>
            <a:r>
              <a:rPr lang="en-US" altLang="en-US" sz="1400" dirty="0"/>
              <a:t> Lung Dis. 2004 Apr;8(4):392-402. PMID: 15141729</a:t>
            </a:r>
            <a:endParaRPr lang="en-US" altLang="en-US" sz="1600" dirty="0"/>
          </a:p>
        </p:txBody>
      </p:sp>
    </p:spTree>
    <p:extLst>
      <p:ext uri="{BB962C8B-B14F-4D97-AF65-F5344CB8AC3E}">
        <p14:creationId xmlns:p14="http://schemas.microsoft.com/office/powerpoint/2010/main" val="8166252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question mark and a question mark on a wooden surface">
            <a:extLst>
              <a:ext uri="{FF2B5EF4-FFF2-40B4-BE49-F238E27FC236}">
                <a16:creationId xmlns:a16="http://schemas.microsoft.com/office/drawing/2014/main" id="{F0C2F3F2-7D7A-F407-76B2-6817D2A57DE3}"/>
              </a:ext>
            </a:extLst>
          </p:cNvPr>
          <p:cNvPicPr>
            <a:picLocks noChangeAspect="1"/>
          </p:cNvPicPr>
          <p:nvPr/>
        </p:nvPicPr>
        <p:blipFill rotWithShape="1">
          <a:blip r:embed="rId2">
            <a:extLst>
              <a:ext uri="{28A0092B-C50C-407E-A947-70E740481C1C}">
                <a14:useLocalDpi xmlns:a14="http://schemas.microsoft.com/office/drawing/2010/main" val="0"/>
              </a:ext>
            </a:extLst>
          </a:blip>
          <a:srcRect r="1375" b="2445"/>
          <a:stretch/>
        </p:blipFill>
        <p:spPr>
          <a:xfrm>
            <a:off x="0" y="0"/>
            <a:ext cx="12325654" cy="6858000"/>
          </a:xfrm>
          <a:prstGeom prst="rect">
            <a:avLst/>
          </a:prstGeom>
        </p:spPr>
      </p:pic>
    </p:spTree>
    <p:extLst>
      <p:ext uri="{BB962C8B-B14F-4D97-AF65-F5344CB8AC3E}">
        <p14:creationId xmlns:p14="http://schemas.microsoft.com/office/powerpoint/2010/main" val="2836448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A7EFAFF-F14E-E9C3-E45F-088653CF1F00}"/>
              </a:ext>
            </a:extLst>
          </p:cNvPr>
          <p:cNvSpPr>
            <a:spLocks noGrp="1"/>
          </p:cNvSpPr>
          <p:nvPr>
            <p:ph type="title"/>
          </p:nvPr>
        </p:nvSpPr>
        <p:spPr>
          <a:xfrm>
            <a:off x="695324" y="188913"/>
            <a:ext cx="7174057" cy="1116012"/>
          </a:xfrm>
        </p:spPr>
        <p:txBody>
          <a:bodyPr>
            <a:normAutofit fontScale="90000"/>
          </a:bodyPr>
          <a:lstStyle/>
          <a:p>
            <a:r>
              <a:rPr lang="en-ZA" dirty="0"/>
              <a:t>Discussion: setting specific practices</a:t>
            </a:r>
          </a:p>
        </p:txBody>
      </p:sp>
      <p:sp>
        <p:nvSpPr>
          <p:cNvPr id="9" name="Text Placeholder 8">
            <a:extLst>
              <a:ext uri="{FF2B5EF4-FFF2-40B4-BE49-F238E27FC236}">
                <a16:creationId xmlns:a16="http://schemas.microsoft.com/office/drawing/2014/main" id="{714DB3C3-2130-2FCC-EA00-05B958A005EB}"/>
              </a:ext>
            </a:extLst>
          </p:cNvPr>
          <p:cNvSpPr>
            <a:spLocks noGrp="1"/>
          </p:cNvSpPr>
          <p:nvPr>
            <p:ph type="body" sz="quarter" idx="25"/>
          </p:nvPr>
        </p:nvSpPr>
        <p:spPr/>
        <p:txBody>
          <a:bodyPr anchor="ctr"/>
          <a:lstStyle/>
          <a:p>
            <a:r>
              <a:rPr lang="en-US" dirty="0"/>
              <a:t>What are some of the challenges related to child and adolescent TB management in your setting? </a:t>
            </a:r>
          </a:p>
        </p:txBody>
      </p:sp>
      <p:sp>
        <p:nvSpPr>
          <p:cNvPr id="10" name="Text Placeholder 9">
            <a:extLst>
              <a:ext uri="{FF2B5EF4-FFF2-40B4-BE49-F238E27FC236}">
                <a16:creationId xmlns:a16="http://schemas.microsoft.com/office/drawing/2014/main" id="{3A783951-D780-3A1D-F4E0-EF61824BAA01}"/>
              </a:ext>
            </a:extLst>
          </p:cNvPr>
          <p:cNvSpPr>
            <a:spLocks noGrp="1"/>
          </p:cNvSpPr>
          <p:nvPr>
            <p:ph type="body" sz="quarter" idx="26"/>
          </p:nvPr>
        </p:nvSpPr>
        <p:spPr/>
        <p:txBody>
          <a:bodyPr/>
          <a:lstStyle/>
          <a:p>
            <a:r>
              <a:rPr lang="en-ZA" dirty="0"/>
              <a:t>1</a:t>
            </a:r>
          </a:p>
        </p:txBody>
      </p:sp>
      <p:sp>
        <p:nvSpPr>
          <p:cNvPr id="11" name="Text Placeholder 10">
            <a:extLst>
              <a:ext uri="{FF2B5EF4-FFF2-40B4-BE49-F238E27FC236}">
                <a16:creationId xmlns:a16="http://schemas.microsoft.com/office/drawing/2014/main" id="{425C7EA8-53A0-3C15-09DD-4E7647D2CF0C}"/>
              </a:ext>
            </a:extLst>
          </p:cNvPr>
          <p:cNvSpPr>
            <a:spLocks noGrp="1"/>
          </p:cNvSpPr>
          <p:nvPr>
            <p:ph type="body" sz="quarter" idx="27"/>
          </p:nvPr>
        </p:nvSpPr>
        <p:spPr/>
        <p:txBody>
          <a:bodyPr/>
          <a:lstStyle/>
          <a:p>
            <a:r>
              <a:rPr lang="en-US" dirty="0"/>
              <a:t>What are common risk factors for infection and disease among the TB patients that you care for?</a:t>
            </a:r>
          </a:p>
        </p:txBody>
      </p:sp>
      <p:sp>
        <p:nvSpPr>
          <p:cNvPr id="12" name="Text Placeholder 11">
            <a:extLst>
              <a:ext uri="{FF2B5EF4-FFF2-40B4-BE49-F238E27FC236}">
                <a16:creationId xmlns:a16="http://schemas.microsoft.com/office/drawing/2014/main" id="{668376B8-C388-F3A1-FA46-B24F46522FCE}"/>
              </a:ext>
            </a:extLst>
          </p:cNvPr>
          <p:cNvSpPr>
            <a:spLocks noGrp="1"/>
          </p:cNvSpPr>
          <p:nvPr>
            <p:ph type="body" sz="quarter" idx="28"/>
          </p:nvPr>
        </p:nvSpPr>
        <p:spPr/>
        <p:txBody>
          <a:bodyPr/>
          <a:lstStyle/>
          <a:p>
            <a:r>
              <a:rPr lang="en-ZA" dirty="0"/>
              <a:t>2</a:t>
            </a:r>
          </a:p>
        </p:txBody>
      </p:sp>
      <p:sp>
        <p:nvSpPr>
          <p:cNvPr id="13" name="Text Placeholder 12">
            <a:extLst>
              <a:ext uri="{FF2B5EF4-FFF2-40B4-BE49-F238E27FC236}">
                <a16:creationId xmlns:a16="http://schemas.microsoft.com/office/drawing/2014/main" id="{8B86A7C3-BC80-68C8-0656-C96C20A77788}"/>
              </a:ext>
            </a:extLst>
          </p:cNvPr>
          <p:cNvSpPr>
            <a:spLocks noGrp="1"/>
          </p:cNvSpPr>
          <p:nvPr>
            <p:ph type="body" sz="quarter" idx="29"/>
          </p:nvPr>
        </p:nvSpPr>
        <p:spPr/>
        <p:txBody>
          <a:bodyPr/>
          <a:lstStyle/>
          <a:p>
            <a:r>
              <a:rPr lang="en-US" dirty="0"/>
              <a:t>What are risk factors for death due to TB?</a:t>
            </a:r>
          </a:p>
        </p:txBody>
      </p:sp>
      <p:sp>
        <p:nvSpPr>
          <p:cNvPr id="14" name="Text Placeholder 13">
            <a:extLst>
              <a:ext uri="{FF2B5EF4-FFF2-40B4-BE49-F238E27FC236}">
                <a16:creationId xmlns:a16="http://schemas.microsoft.com/office/drawing/2014/main" id="{AF2D998F-2891-3219-0EFB-315F905DAFA7}"/>
              </a:ext>
            </a:extLst>
          </p:cNvPr>
          <p:cNvSpPr>
            <a:spLocks noGrp="1"/>
          </p:cNvSpPr>
          <p:nvPr>
            <p:ph type="body" sz="quarter" idx="30"/>
          </p:nvPr>
        </p:nvSpPr>
        <p:spPr/>
        <p:txBody>
          <a:bodyPr/>
          <a:lstStyle/>
          <a:p>
            <a:r>
              <a:rPr lang="en-ZA" dirty="0"/>
              <a:t>3</a:t>
            </a:r>
          </a:p>
        </p:txBody>
      </p:sp>
      <p:sp>
        <p:nvSpPr>
          <p:cNvPr id="15" name="Text Placeholder 14">
            <a:extLst>
              <a:ext uri="{FF2B5EF4-FFF2-40B4-BE49-F238E27FC236}">
                <a16:creationId xmlns:a16="http://schemas.microsoft.com/office/drawing/2014/main" id="{04F5011F-CC69-72CE-B5C6-D6A12D1A96A5}"/>
              </a:ext>
            </a:extLst>
          </p:cNvPr>
          <p:cNvSpPr>
            <a:spLocks noGrp="1"/>
          </p:cNvSpPr>
          <p:nvPr>
            <p:ph type="body" sz="quarter" idx="31"/>
          </p:nvPr>
        </p:nvSpPr>
        <p:spPr/>
        <p:txBody>
          <a:bodyPr/>
          <a:lstStyle/>
          <a:p>
            <a:r>
              <a:rPr lang="en-US" dirty="0"/>
              <a:t>Which sub-groups of people with TB are most likely to  transmit TB in the community?</a:t>
            </a:r>
          </a:p>
        </p:txBody>
      </p:sp>
      <p:sp>
        <p:nvSpPr>
          <p:cNvPr id="16" name="Text Placeholder 15">
            <a:extLst>
              <a:ext uri="{FF2B5EF4-FFF2-40B4-BE49-F238E27FC236}">
                <a16:creationId xmlns:a16="http://schemas.microsoft.com/office/drawing/2014/main" id="{D7B16377-74EB-F9E8-0EA5-70C9DA2D9D2C}"/>
              </a:ext>
            </a:extLst>
          </p:cNvPr>
          <p:cNvSpPr>
            <a:spLocks noGrp="1"/>
          </p:cNvSpPr>
          <p:nvPr>
            <p:ph type="body" sz="quarter" idx="32"/>
          </p:nvPr>
        </p:nvSpPr>
        <p:spPr/>
        <p:txBody>
          <a:bodyPr/>
          <a:lstStyle/>
          <a:p>
            <a:r>
              <a:rPr lang="en-ZA" dirty="0"/>
              <a:t>4</a:t>
            </a:r>
          </a:p>
        </p:txBody>
      </p:sp>
      <p:sp>
        <p:nvSpPr>
          <p:cNvPr id="2" name="TextBox 1">
            <a:extLst>
              <a:ext uri="{FF2B5EF4-FFF2-40B4-BE49-F238E27FC236}">
                <a16:creationId xmlns:a16="http://schemas.microsoft.com/office/drawing/2014/main" id="{8569EDA1-4166-3254-A72B-F605642D26C9}"/>
              </a:ext>
            </a:extLst>
          </p:cNvPr>
          <p:cNvSpPr txBox="1"/>
          <p:nvPr/>
        </p:nvSpPr>
        <p:spPr>
          <a:xfrm>
            <a:off x="-8598369" y="-409684"/>
            <a:ext cx="8485648" cy="12003286"/>
          </a:xfrm>
          <a:prstGeom prst="rect">
            <a:avLst/>
          </a:prstGeom>
          <a:solidFill>
            <a:schemeClr val="bg2"/>
          </a:solidFill>
          <a:ln w="57150">
            <a:solidFill>
              <a:srgbClr val="006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00000"/>
                </a:solidFill>
                <a:effectLst/>
                <a:uLnTx/>
                <a:uFillTx/>
                <a:latin typeface="Calibri"/>
                <a:ea typeface="+mn-ea"/>
                <a:cs typeface="+mn-cs"/>
              </a:rPr>
              <a:t>Note to facilitator: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1" i="1"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1" i="1"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1" i="1"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1" u="none" strike="noStrike" kern="1200" cap="none" spc="0" normalizeH="0" baseline="0" noProof="0" dirty="0">
                <a:ln>
                  <a:noFill/>
                </a:ln>
                <a:solidFill>
                  <a:srgbClr val="000000"/>
                </a:solidFill>
                <a:effectLst/>
                <a:uLnTx/>
                <a:uFillTx/>
                <a:latin typeface="Calibri"/>
                <a:ea typeface="+mn-ea"/>
                <a:cs typeface="+mn-cs"/>
              </a:rPr>
              <a:t>Suggested instructions: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60A0"/>
                </a:solidFill>
                <a:effectLst/>
                <a:uLnTx/>
                <a:uFillTx/>
                <a:latin typeface="Calibri"/>
                <a:ea typeface="+mn-ea"/>
                <a:cs typeface="+mn-cs"/>
              </a:rPr>
              <a:t>These context specific discussion opportunities will occur repeatedly throughout this training. Here are some suggestions on how you might like to facilitate them, to run them in a time efficient manner.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0060A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Explain that the next 15 minutes will be devoted to sharing amongst your colleagues, about how things may work in your setting.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Explain that 3, or 4, questions will be shown on the presentation.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Then divide the questions amongst the groups. Some groups may need to discuss the same question.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Tell them they will have just 2 or 3 minutes to discuss in their small groups. Then you will discuss as a large group.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Allow 2-3 minute discuss time.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When this time is up, ask for everyone’s attention. And then ask for volunteers to comment on each question discussed.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Ensure to steer participants back to the subject matter if they are drifting off topic. Acknowledge all responses and thank participants for sharing.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Be mindful of the time and try to wrap up discussions so that the full activity takes no more than 15 minutes.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1" i="0" u="none" strike="noStrike" kern="1200" cap="none" spc="0" normalizeH="0" baseline="0" noProof="0" dirty="0">
              <a:ln>
                <a:noFill/>
              </a:ln>
              <a:solidFill>
                <a:srgbClr val="000000"/>
              </a:solidFill>
              <a:effectLst/>
              <a:uLnTx/>
              <a:uFillTx/>
              <a:latin typeface="Calibri"/>
              <a:ea typeface="+mn-ea"/>
              <a:cs typeface="+mn-cs"/>
            </a:endParaRPr>
          </a:p>
        </p:txBody>
      </p:sp>
      <p:sp>
        <p:nvSpPr>
          <p:cNvPr id="3" name="TextBox 2">
            <a:extLst>
              <a:ext uri="{FF2B5EF4-FFF2-40B4-BE49-F238E27FC236}">
                <a16:creationId xmlns:a16="http://schemas.microsoft.com/office/drawing/2014/main" id="{A1C166E2-C6B3-1D79-1689-187789F98A42}"/>
              </a:ext>
            </a:extLst>
          </p:cNvPr>
          <p:cNvSpPr txBox="1"/>
          <p:nvPr/>
        </p:nvSpPr>
        <p:spPr>
          <a:xfrm>
            <a:off x="-8405723" y="138498"/>
            <a:ext cx="4011624" cy="665877"/>
          </a:xfrm>
          <a:prstGeom prst="rect">
            <a:avLst/>
          </a:prstGeom>
          <a:solidFill>
            <a:schemeClr val="accent4"/>
          </a:solidFill>
          <a:ln>
            <a:solidFill>
              <a:schemeClr val="accent4"/>
            </a:solidFill>
          </a:ln>
          <a:effectLst>
            <a:outerShdw blurRad="50800" dist="38100" dir="2700000" algn="tl" rotWithShape="0">
              <a:prstClr val="black">
                <a:alpha val="40000"/>
              </a:prstClr>
            </a:outerShdw>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rgbClr val="000000"/>
                </a:solidFill>
                <a:effectLst/>
                <a:uLnTx/>
                <a:uFillTx/>
                <a:latin typeface="Calibri"/>
                <a:ea typeface="+mn-ea"/>
                <a:cs typeface="+mn-cs"/>
              </a:rPr>
              <a:t>	Click for audible instructions</a:t>
            </a:r>
            <a:endParaRPr kumimoji="0" lang="en-GB" sz="18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4" name="Discussion instructions_Delilah">
            <a:hlinkClick r:id="" action="ppaction://media"/>
            <a:extLst>
              <a:ext uri="{FF2B5EF4-FFF2-40B4-BE49-F238E27FC236}">
                <a16:creationId xmlns:a16="http://schemas.microsoft.com/office/drawing/2014/main" id="{CA14F839-4FB4-D138-62E5-9EA4757FA656}"/>
              </a:ext>
            </a:extLst>
          </p:cNvPr>
          <p:cNvPicPr>
            <a:picLocks noChangeAspect="1"/>
          </p:cNvPicPr>
          <p:nvPr>
            <a:audioFile r:link="rId2"/>
            <p:extLst>
              <p:ext uri="{DAA4B4D4-6D71-4841-9C94-3DE7FCFB9230}">
                <p14:media xmlns:p14="http://schemas.microsoft.com/office/powerpoint/2010/main" r:embed="rId1"/>
              </p:ext>
            </p:extLst>
          </p:nvPr>
        </p:nvPicPr>
        <p:blipFill>
          <a:blip r:embed="rId5">
            <a:biLevel thresh="75000"/>
          </a:blip>
          <a:stretch>
            <a:fillRect/>
          </a:stretch>
        </p:blipFill>
        <p:spPr>
          <a:xfrm>
            <a:off x="-8227332" y="227754"/>
            <a:ext cx="487363" cy="487363"/>
          </a:xfrm>
          <a:prstGeom prst="rect">
            <a:avLst/>
          </a:prstGeom>
        </p:spPr>
      </p:pic>
      <p:sp>
        <p:nvSpPr>
          <p:cNvPr id="5" name="Freeform: Shape 4">
            <a:extLst>
              <a:ext uri="{FF2B5EF4-FFF2-40B4-BE49-F238E27FC236}">
                <a16:creationId xmlns:a16="http://schemas.microsoft.com/office/drawing/2014/main" id="{26B6AD19-7D3F-8B96-4B7F-7DBA7F041887}"/>
              </a:ext>
            </a:extLst>
          </p:cNvPr>
          <p:cNvSpPr/>
          <p:nvPr/>
        </p:nvSpPr>
        <p:spPr>
          <a:xfrm>
            <a:off x="-8096366" y="5543550"/>
            <a:ext cx="2476616" cy="2133600"/>
          </a:xfrm>
          <a:custGeom>
            <a:avLst/>
            <a:gdLst>
              <a:gd name="connsiteX0" fmla="*/ 1600316 w 2476616"/>
              <a:gd name="connsiteY0" fmla="*/ 0 h 2133600"/>
              <a:gd name="connsiteX1" fmla="*/ 1257416 w 2476616"/>
              <a:gd name="connsiteY1" fmla="*/ 19050 h 2133600"/>
              <a:gd name="connsiteX2" fmla="*/ 1028816 w 2476616"/>
              <a:gd name="connsiteY2" fmla="*/ 114300 h 2133600"/>
              <a:gd name="connsiteX3" fmla="*/ 952616 w 2476616"/>
              <a:gd name="connsiteY3" fmla="*/ 266700 h 2133600"/>
              <a:gd name="connsiteX4" fmla="*/ 933566 w 2476616"/>
              <a:gd name="connsiteY4" fmla="*/ 381000 h 2133600"/>
              <a:gd name="connsiteX5" fmla="*/ 857366 w 2476616"/>
              <a:gd name="connsiteY5" fmla="*/ 533400 h 2133600"/>
              <a:gd name="connsiteX6" fmla="*/ 838316 w 2476616"/>
              <a:gd name="connsiteY6" fmla="*/ 666750 h 2133600"/>
              <a:gd name="connsiteX7" fmla="*/ 838316 w 2476616"/>
              <a:gd name="connsiteY7" fmla="*/ 819150 h 2133600"/>
              <a:gd name="connsiteX8" fmla="*/ 724016 w 2476616"/>
              <a:gd name="connsiteY8" fmla="*/ 1028700 h 2133600"/>
              <a:gd name="connsiteX9" fmla="*/ 343016 w 2476616"/>
              <a:gd name="connsiteY9" fmla="*/ 1162050 h 2133600"/>
              <a:gd name="connsiteX10" fmla="*/ 95366 w 2476616"/>
              <a:gd name="connsiteY10" fmla="*/ 1371600 h 2133600"/>
              <a:gd name="connsiteX11" fmla="*/ 116 w 2476616"/>
              <a:gd name="connsiteY11" fmla="*/ 1543050 h 2133600"/>
              <a:gd name="connsiteX12" fmla="*/ 38216 w 2476616"/>
              <a:gd name="connsiteY12" fmla="*/ 1866900 h 2133600"/>
              <a:gd name="connsiteX13" fmla="*/ 495416 w 2476616"/>
              <a:gd name="connsiteY13" fmla="*/ 2114550 h 2133600"/>
              <a:gd name="connsiteX14" fmla="*/ 666866 w 2476616"/>
              <a:gd name="connsiteY14" fmla="*/ 2133600 h 2133600"/>
              <a:gd name="connsiteX15" fmla="*/ 1257416 w 2476616"/>
              <a:gd name="connsiteY15" fmla="*/ 2095500 h 2133600"/>
              <a:gd name="connsiteX16" fmla="*/ 1809866 w 2476616"/>
              <a:gd name="connsiteY16" fmla="*/ 2076450 h 2133600"/>
              <a:gd name="connsiteX17" fmla="*/ 2324216 w 2476616"/>
              <a:gd name="connsiteY17" fmla="*/ 1809750 h 2133600"/>
              <a:gd name="connsiteX18" fmla="*/ 2457566 w 2476616"/>
              <a:gd name="connsiteY18" fmla="*/ 1447800 h 2133600"/>
              <a:gd name="connsiteX19" fmla="*/ 2476616 w 2476616"/>
              <a:gd name="connsiteY19" fmla="*/ 876300 h 2133600"/>
              <a:gd name="connsiteX20" fmla="*/ 2419466 w 2476616"/>
              <a:gd name="connsiteY20" fmla="*/ 514350 h 2133600"/>
              <a:gd name="connsiteX21" fmla="*/ 2209916 w 2476616"/>
              <a:gd name="connsiteY21" fmla="*/ 171450 h 2133600"/>
              <a:gd name="connsiteX22" fmla="*/ 1905116 w 2476616"/>
              <a:gd name="connsiteY22" fmla="*/ 38100 h 2133600"/>
              <a:gd name="connsiteX23" fmla="*/ 1600316 w 2476616"/>
              <a:gd name="connsiteY23" fmla="*/ 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76616" h="2133600">
                <a:moveTo>
                  <a:pt x="1600316" y="0"/>
                </a:moveTo>
                <a:lnTo>
                  <a:pt x="1257416" y="19050"/>
                </a:lnTo>
                <a:lnTo>
                  <a:pt x="1028816" y="114300"/>
                </a:lnTo>
                <a:lnTo>
                  <a:pt x="952616" y="266700"/>
                </a:lnTo>
                <a:lnTo>
                  <a:pt x="933566" y="381000"/>
                </a:lnTo>
                <a:lnTo>
                  <a:pt x="857366" y="533400"/>
                </a:lnTo>
                <a:lnTo>
                  <a:pt x="838316" y="666750"/>
                </a:lnTo>
                <a:lnTo>
                  <a:pt x="838316" y="819150"/>
                </a:lnTo>
                <a:lnTo>
                  <a:pt x="724016" y="1028700"/>
                </a:lnTo>
                <a:lnTo>
                  <a:pt x="343016" y="1162050"/>
                </a:lnTo>
                <a:lnTo>
                  <a:pt x="95366" y="1371600"/>
                </a:lnTo>
                <a:cubicBezTo>
                  <a:pt x="-7266" y="1515284"/>
                  <a:pt x="116" y="1450325"/>
                  <a:pt x="116" y="1543050"/>
                </a:cubicBezTo>
                <a:lnTo>
                  <a:pt x="38216" y="1866900"/>
                </a:lnTo>
                <a:lnTo>
                  <a:pt x="495416" y="2114550"/>
                </a:lnTo>
                <a:lnTo>
                  <a:pt x="666866" y="2133600"/>
                </a:lnTo>
                <a:lnTo>
                  <a:pt x="1257416" y="2095500"/>
                </a:lnTo>
                <a:lnTo>
                  <a:pt x="1809866" y="2076450"/>
                </a:lnTo>
                <a:lnTo>
                  <a:pt x="2324216" y="1809750"/>
                </a:lnTo>
                <a:lnTo>
                  <a:pt x="2457566" y="1447800"/>
                </a:lnTo>
                <a:lnTo>
                  <a:pt x="2476616" y="876300"/>
                </a:lnTo>
                <a:lnTo>
                  <a:pt x="2419466" y="514350"/>
                </a:lnTo>
                <a:lnTo>
                  <a:pt x="2209916" y="171450"/>
                </a:lnTo>
                <a:lnTo>
                  <a:pt x="1905116" y="38100"/>
                </a:lnTo>
                <a:lnTo>
                  <a:pt x="1600316" y="0"/>
                </a:lnTo>
                <a:close/>
              </a:path>
            </a:pathLst>
          </a:custGeom>
          <a:solidFill>
            <a:srgbClr val="DBF2FD">
              <a:alpha val="50196"/>
            </a:srgb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43673"/>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E814BFC5-517F-1809-E95D-760D2E9D5753}"/>
              </a:ext>
            </a:extLst>
          </p:cNvPr>
          <p:cNvGrpSpPr/>
          <p:nvPr/>
        </p:nvGrpSpPr>
        <p:grpSpPr>
          <a:xfrm>
            <a:off x="-8227332" y="4688653"/>
            <a:ext cx="6697657" cy="3883185"/>
            <a:chOff x="-7905416" y="2230863"/>
            <a:chExt cx="6697657" cy="3883185"/>
          </a:xfrm>
        </p:grpSpPr>
        <p:pic>
          <p:nvPicPr>
            <p:cNvPr id="8" name="Picture 7" descr="A group of people sitting at a table&#10;&#10;Description automatically generated">
              <a:extLst>
                <a:ext uri="{FF2B5EF4-FFF2-40B4-BE49-F238E27FC236}">
                  <a16:creationId xmlns:a16="http://schemas.microsoft.com/office/drawing/2014/main" id="{5565610A-C707-A530-0F5F-1277C0C9723C}"/>
                </a:ext>
              </a:extLst>
            </p:cNvPr>
            <p:cNvPicPr>
              <a:picLocks noChangeAspect="1"/>
            </p:cNvPicPr>
            <p:nvPr/>
          </p:nvPicPr>
          <p:blipFill rotWithShape="1">
            <a:blip r:embed="rId6">
              <a:biLevel thresh="75000"/>
              <a:extLst>
                <a:ext uri="{28A0092B-C50C-407E-A947-70E740481C1C}">
                  <a14:useLocalDpi xmlns:a14="http://schemas.microsoft.com/office/drawing/2010/main" val="0"/>
                </a:ext>
              </a:extLst>
            </a:blip>
            <a:srcRect r="26750"/>
            <a:stretch/>
          </p:blipFill>
          <p:spPr>
            <a:xfrm>
              <a:off x="-6675120" y="2230863"/>
              <a:ext cx="4011624" cy="3080599"/>
            </a:xfrm>
            <a:prstGeom prst="rect">
              <a:avLst/>
            </a:prstGeom>
          </p:spPr>
        </p:pic>
        <p:cxnSp>
          <p:nvCxnSpPr>
            <p:cNvPr id="17" name="Straight Connector 16">
              <a:extLst>
                <a:ext uri="{FF2B5EF4-FFF2-40B4-BE49-F238E27FC236}">
                  <a16:creationId xmlns:a16="http://schemas.microsoft.com/office/drawing/2014/main" id="{14F7D8D1-F854-01F7-DEF8-3F43713D33E3}"/>
                </a:ext>
              </a:extLst>
            </p:cNvPr>
            <p:cNvCxnSpPr>
              <a:cxnSpLocks/>
            </p:cNvCxnSpPr>
            <p:nvPr/>
          </p:nvCxnSpPr>
          <p:spPr>
            <a:xfrm flipH="1">
              <a:off x="-5593080" y="3307854"/>
              <a:ext cx="594360" cy="2483029"/>
            </a:xfrm>
            <a:prstGeom prst="line">
              <a:avLst/>
            </a:prstGeom>
            <a:ln w="28575">
              <a:solidFill>
                <a:srgbClr val="000000"/>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83F5212-CE55-115E-4F0E-B4A14BC2A0D9}"/>
                </a:ext>
              </a:extLst>
            </p:cNvPr>
            <p:cNvCxnSpPr>
              <a:cxnSpLocks/>
            </p:cNvCxnSpPr>
            <p:nvPr/>
          </p:nvCxnSpPr>
          <p:spPr>
            <a:xfrm>
              <a:off x="-4998720" y="3231654"/>
              <a:ext cx="1422728" cy="2431269"/>
            </a:xfrm>
            <a:prstGeom prst="line">
              <a:avLst/>
            </a:prstGeom>
            <a:ln w="28575">
              <a:solidFill>
                <a:srgbClr val="000000"/>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5757483-4296-ED36-B0B3-F9F4155DF724}"/>
                </a:ext>
              </a:extLst>
            </p:cNvPr>
            <p:cNvCxnSpPr>
              <a:cxnSpLocks/>
            </p:cNvCxnSpPr>
            <p:nvPr/>
          </p:nvCxnSpPr>
          <p:spPr>
            <a:xfrm>
              <a:off x="-4998720" y="3231654"/>
              <a:ext cx="2660984" cy="1376308"/>
            </a:xfrm>
            <a:prstGeom prst="line">
              <a:avLst/>
            </a:prstGeom>
            <a:ln w="28575">
              <a:solidFill>
                <a:srgbClr val="000000"/>
              </a:solidFill>
              <a:prstDash val="sys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9539AEE-24BF-EBA0-0AC1-46C239B0CB7B}"/>
                </a:ext>
              </a:extLst>
            </p:cNvPr>
            <p:cNvSpPr txBox="1"/>
            <p:nvPr/>
          </p:nvSpPr>
          <p:spPr>
            <a:xfrm>
              <a:off x="-2777479" y="3307854"/>
              <a:ext cx="15697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000000"/>
                  </a:solidFill>
                  <a:effectLst/>
                  <a:uLnTx/>
                  <a:uFillTx/>
                  <a:latin typeface="Calibri"/>
                  <a:ea typeface="+mn-ea"/>
                  <a:cs typeface="+mn-cs"/>
                </a:rPr>
                <a:t>To discuss Question 1</a:t>
              </a: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E7AE5004-FFD1-814C-D969-59E162788F37}"/>
                </a:ext>
              </a:extLst>
            </p:cNvPr>
            <p:cNvSpPr txBox="1"/>
            <p:nvPr/>
          </p:nvSpPr>
          <p:spPr>
            <a:xfrm>
              <a:off x="-5333518" y="5467717"/>
              <a:ext cx="15697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000000"/>
                  </a:solidFill>
                  <a:effectLst/>
                  <a:uLnTx/>
                  <a:uFillTx/>
                  <a:latin typeface="Calibri"/>
                  <a:ea typeface="+mn-ea"/>
                  <a:cs typeface="+mn-cs"/>
                </a:rPr>
                <a:t>To discuss Question 3</a:t>
              </a: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BB4CFCFE-DA81-151B-F705-6D7D1AD0840C}"/>
                </a:ext>
              </a:extLst>
            </p:cNvPr>
            <p:cNvSpPr txBox="1"/>
            <p:nvPr/>
          </p:nvSpPr>
          <p:spPr>
            <a:xfrm>
              <a:off x="-2998776" y="4993261"/>
              <a:ext cx="15697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000000"/>
                  </a:solidFill>
                  <a:effectLst/>
                  <a:uLnTx/>
                  <a:uFillTx/>
                  <a:latin typeface="Calibri"/>
                  <a:ea typeface="+mn-ea"/>
                  <a:cs typeface="+mn-cs"/>
                </a:rPr>
                <a:t>To discuss Question 2</a:t>
              </a: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DFC140D1-3468-2E46-E2D7-3DB06A0E41E7}"/>
                </a:ext>
              </a:extLst>
            </p:cNvPr>
            <p:cNvSpPr txBox="1"/>
            <p:nvPr/>
          </p:nvSpPr>
          <p:spPr>
            <a:xfrm>
              <a:off x="-7905416" y="4420093"/>
              <a:ext cx="15697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000000"/>
                  </a:solidFill>
                  <a:effectLst/>
                  <a:uLnTx/>
                  <a:uFillTx/>
                  <a:latin typeface="Calibri"/>
                  <a:ea typeface="+mn-ea"/>
                  <a:cs typeface="+mn-cs"/>
                </a:rPr>
                <a:t>To discuss Question 4</a:t>
              </a: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grpSp>
    </p:spTree>
    <p:extLst>
      <p:ext uri="{BB962C8B-B14F-4D97-AF65-F5344CB8AC3E}">
        <p14:creationId xmlns:p14="http://schemas.microsoft.com/office/powerpoint/2010/main" val="35344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3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4DB3C3-2130-2FCC-EA00-05B958A005EB}"/>
              </a:ext>
            </a:extLst>
          </p:cNvPr>
          <p:cNvSpPr>
            <a:spLocks noGrp="1"/>
          </p:cNvSpPr>
          <p:nvPr>
            <p:ph type="body" sz="quarter" idx="25"/>
          </p:nvPr>
        </p:nvSpPr>
        <p:spPr/>
        <p:txBody>
          <a:bodyPr anchor="ctr"/>
          <a:lstStyle/>
          <a:p>
            <a:r>
              <a:rPr lang="en-US" dirty="0"/>
              <a:t>What are some of the challenges related to child and adolescent TB management in your setting? </a:t>
            </a:r>
          </a:p>
        </p:txBody>
      </p:sp>
      <p:sp>
        <p:nvSpPr>
          <p:cNvPr id="10" name="Text Placeholder 9">
            <a:extLst>
              <a:ext uri="{FF2B5EF4-FFF2-40B4-BE49-F238E27FC236}">
                <a16:creationId xmlns:a16="http://schemas.microsoft.com/office/drawing/2014/main" id="{3A783951-D780-3A1D-F4E0-EF61824BAA01}"/>
              </a:ext>
            </a:extLst>
          </p:cNvPr>
          <p:cNvSpPr>
            <a:spLocks noGrp="1"/>
          </p:cNvSpPr>
          <p:nvPr>
            <p:ph type="body" sz="quarter" idx="26"/>
          </p:nvPr>
        </p:nvSpPr>
        <p:spPr/>
        <p:txBody>
          <a:bodyPr/>
          <a:lstStyle/>
          <a:p>
            <a:r>
              <a:rPr lang="en-ZA" dirty="0"/>
              <a:t>1</a:t>
            </a:r>
          </a:p>
        </p:txBody>
      </p:sp>
      <p:sp>
        <p:nvSpPr>
          <p:cNvPr id="11" name="Text Placeholder 10">
            <a:extLst>
              <a:ext uri="{FF2B5EF4-FFF2-40B4-BE49-F238E27FC236}">
                <a16:creationId xmlns:a16="http://schemas.microsoft.com/office/drawing/2014/main" id="{425C7EA8-53A0-3C15-09DD-4E7647D2CF0C}"/>
              </a:ext>
            </a:extLst>
          </p:cNvPr>
          <p:cNvSpPr>
            <a:spLocks noGrp="1"/>
          </p:cNvSpPr>
          <p:nvPr>
            <p:ph type="body" sz="quarter" idx="27"/>
          </p:nvPr>
        </p:nvSpPr>
        <p:spPr/>
        <p:txBody>
          <a:bodyPr/>
          <a:lstStyle/>
          <a:p>
            <a:r>
              <a:rPr lang="en-US" dirty="0"/>
              <a:t>What are common risk factors for infection and disease among the TB patients that you care for?</a:t>
            </a:r>
          </a:p>
        </p:txBody>
      </p:sp>
      <p:sp>
        <p:nvSpPr>
          <p:cNvPr id="12" name="Text Placeholder 11">
            <a:extLst>
              <a:ext uri="{FF2B5EF4-FFF2-40B4-BE49-F238E27FC236}">
                <a16:creationId xmlns:a16="http://schemas.microsoft.com/office/drawing/2014/main" id="{668376B8-C388-F3A1-FA46-B24F46522FCE}"/>
              </a:ext>
            </a:extLst>
          </p:cNvPr>
          <p:cNvSpPr>
            <a:spLocks noGrp="1"/>
          </p:cNvSpPr>
          <p:nvPr>
            <p:ph type="body" sz="quarter" idx="28"/>
          </p:nvPr>
        </p:nvSpPr>
        <p:spPr/>
        <p:txBody>
          <a:bodyPr/>
          <a:lstStyle/>
          <a:p>
            <a:r>
              <a:rPr lang="en-ZA" dirty="0"/>
              <a:t>2</a:t>
            </a:r>
          </a:p>
        </p:txBody>
      </p:sp>
      <p:sp>
        <p:nvSpPr>
          <p:cNvPr id="13" name="Text Placeholder 12">
            <a:extLst>
              <a:ext uri="{FF2B5EF4-FFF2-40B4-BE49-F238E27FC236}">
                <a16:creationId xmlns:a16="http://schemas.microsoft.com/office/drawing/2014/main" id="{8B86A7C3-BC80-68C8-0656-C96C20A77788}"/>
              </a:ext>
            </a:extLst>
          </p:cNvPr>
          <p:cNvSpPr>
            <a:spLocks noGrp="1"/>
          </p:cNvSpPr>
          <p:nvPr>
            <p:ph type="body" sz="quarter" idx="29"/>
          </p:nvPr>
        </p:nvSpPr>
        <p:spPr/>
        <p:txBody>
          <a:bodyPr/>
          <a:lstStyle/>
          <a:p>
            <a:r>
              <a:rPr lang="en-US" dirty="0"/>
              <a:t>What are risk factors for death due to TB?</a:t>
            </a:r>
          </a:p>
        </p:txBody>
      </p:sp>
      <p:sp>
        <p:nvSpPr>
          <p:cNvPr id="14" name="Text Placeholder 13">
            <a:extLst>
              <a:ext uri="{FF2B5EF4-FFF2-40B4-BE49-F238E27FC236}">
                <a16:creationId xmlns:a16="http://schemas.microsoft.com/office/drawing/2014/main" id="{AF2D998F-2891-3219-0EFB-315F905DAFA7}"/>
              </a:ext>
            </a:extLst>
          </p:cNvPr>
          <p:cNvSpPr>
            <a:spLocks noGrp="1"/>
          </p:cNvSpPr>
          <p:nvPr>
            <p:ph type="body" sz="quarter" idx="30"/>
          </p:nvPr>
        </p:nvSpPr>
        <p:spPr/>
        <p:txBody>
          <a:bodyPr/>
          <a:lstStyle/>
          <a:p>
            <a:r>
              <a:rPr lang="en-ZA" dirty="0"/>
              <a:t>3</a:t>
            </a:r>
          </a:p>
        </p:txBody>
      </p:sp>
      <p:sp>
        <p:nvSpPr>
          <p:cNvPr id="15" name="Text Placeholder 14">
            <a:extLst>
              <a:ext uri="{FF2B5EF4-FFF2-40B4-BE49-F238E27FC236}">
                <a16:creationId xmlns:a16="http://schemas.microsoft.com/office/drawing/2014/main" id="{04F5011F-CC69-72CE-B5C6-D6A12D1A96A5}"/>
              </a:ext>
            </a:extLst>
          </p:cNvPr>
          <p:cNvSpPr>
            <a:spLocks noGrp="1"/>
          </p:cNvSpPr>
          <p:nvPr>
            <p:ph type="body" sz="quarter" idx="31"/>
          </p:nvPr>
        </p:nvSpPr>
        <p:spPr/>
        <p:txBody>
          <a:bodyPr/>
          <a:lstStyle/>
          <a:p>
            <a:r>
              <a:rPr lang="en-US" dirty="0"/>
              <a:t>Which sub-groups of people with TB are most likely to  transmit TB in the community?</a:t>
            </a:r>
          </a:p>
        </p:txBody>
      </p:sp>
      <p:sp>
        <p:nvSpPr>
          <p:cNvPr id="16" name="Text Placeholder 15">
            <a:extLst>
              <a:ext uri="{FF2B5EF4-FFF2-40B4-BE49-F238E27FC236}">
                <a16:creationId xmlns:a16="http://schemas.microsoft.com/office/drawing/2014/main" id="{D7B16377-74EB-F9E8-0EA5-70C9DA2D9D2C}"/>
              </a:ext>
            </a:extLst>
          </p:cNvPr>
          <p:cNvSpPr>
            <a:spLocks noGrp="1"/>
          </p:cNvSpPr>
          <p:nvPr>
            <p:ph type="body" sz="quarter" idx="32"/>
          </p:nvPr>
        </p:nvSpPr>
        <p:spPr/>
        <p:txBody>
          <a:bodyPr/>
          <a:lstStyle/>
          <a:p>
            <a:r>
              <a:rPr lang="en-ZA" dirty="0"/>
              <a:t>4</a:t>
            </a:r>
          </a:p>
        </p:txBody>
      </p:sp>
    </p:spTree>
    <p:extLst>
      <p:ext uri="{BB962C8B-B14F-4D97-AF65-F5344CB8AC3E}">
        <p14:creationId xmlns:p14="http://schemas.microsoft.com/office/powerpoint/2010/main" val="2763700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70FB7-FCCB-D9B8-A93B-1D6C3ED031A7}"/>
              </a:ext>
            </a:extLst>
          </p:cNvPr>
          <p:cNvSpPr>
            <a:spLocks noGrp="1"/>
          </p:cNvSpPr>
          <p:nvPr>
            <p:ph type="title"/>
          </p:nvPr>
        </p:nvSpPr>
        <p:spPr/>
        <p:txBody>
          <a:bodyPr>
            <a:normAutofit fontScale="90000"/>
          </a:bodyPr>
          <a:lstStyle/>
          <a:p>
            <a:r>
              <a:rPr lang="en-ZA" dirty="0"/>
              <a:t>Introduction </a:t>
            </a:r>
            <a:br>
              <a:rPr lang="en-ZA" dirty="0"/>
            </a:br>
            <a:r>
              <a:rPr lang="en-ZA" dirty="0"/>
              <a:t>and epidemiology</a:t>
            </a:r>
          </a:p>
        </p:txBody>
      </p:sp>
    </p:spTree>
    <p:extLst>
      <p:ext uri="{BB962C8B-B14F-4D97-AF65-F5344CB8AC3E}">
        <p14:creationId xmlns:p14="http://schemas.microsoft.com/office/powerpoint/2010/main" val="201072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4EFC6A-8168-000A-A91A-6A1BFBDEA046}"/>
              </a:ext>
            </a:extLst>
          </p:cNvPr>
          <p:cNvSpPr>
            <a:spLocks noGrp="1"/>
          </p:cNvSpPr>
          <p:nvPr>
            <p:ph type="title"/>
          </p:nvPr>
        </p:nvSpPr>
        <p:spPr/>
        <p:txBody>
          <a:bodyPr>
            <a:normAutofit fontScale="90000"/>
          </a:bodyPr>
          <a:lstStyle/>
          <a:p>
            <a:r>
              <a:rPr lang="en-US" dirty="0"/>
              <a:t>Child and adolescent TB: increasing public health focus</a:t>
            </a:r>
            <a:endParaRPr lang="en-ZA" dirty="0"/>
          </a:p>
        </p:txBody>
      </p:sp>
      <p:sp>
        <p:nvSpPr>
          <p:cNvPr id="5" name="Text Placeholder 4">
            <a:extLst>
              <a:ext uri="{FF2B5EF4-FFF2-40B4-BE49-F238E27FC236}">
                <a16:creationId xmlns:a16="http://schemas.microsoft.com/office/drawing/2014/main" id="{514E8F37-3592-F6F5-6C0F-2089F305095D}"/>
              </a:ext>
            </a:extLst>
          </p:cNvPr>
          <p:cNvSpPr>
            <a:spLocks noGrp="1"/>
          </p:cNvSpPr>
          <p:nvPr>
            <p:ph type="body" sz="quarter" idx="10"/>
          </p:nvPr>
        </p:nvSpPr>
        <p:spPr>
          <a:xfrm>
            <a:off x="695325" y="1376363"/>
            <a:ext cx="7661275" cy="4500562"/>
          </a:xfrm>
        </p:spPr>
        <p:txBody>
          <a:bodyPr>
            <a:normAutofit/>
          </a:bodyPr>
          <a:lstStyle/>
          <a:p>
            <a:pPr algn="just" eaLnBrk="1" hangingPunct="1">
              <a:spcAft>
                <a:spcPts val="1200"/>
              </a:spcAft>
            </a:pPr>
            <a:r>
              <a:rPr lang="en-AU" altLang="en-US" sz="2000" dirty="0"/>
              <a:t>TB in children and adolescents has been neglected but there is now increasing attention by global and national TB programs.</a:t>
            </a:r>
          </a:p>
          <a:p>
            <a:pPr algn="just" eaLnBrk="1" hangingPunct="1"/>
            <a:r>
              <a:rPr lang="en-AU" altLang="en-US" sz="2000" dirty="0"/>
              <a:t>Recent important steps include: </a:t>
            </a:r>
          </a:p>
          <a:p>
            <a:pPr lvl="1" algn="just" eaLnBrk="1" hangingPunct="1"/>
            <a:r>
              <a:rPr lang="en-AU" altLang="en-US" sz="1800" dirty="0"/>
              <a:t>Evidence-based policy guidelines</a:t>
            </a:r>
          </a:p>
          <a:p>
            <a:pPr lvl="1" algn="just" eaLnBrk="1" hangingPunct="1"/>
            <a:r>
              <a:rPr lang="en-AU" altLang="en-US" sz="1800" dirty="0"/>
              <a:t>Roadmaps developed by international agencies</a:t>
            </a:r>
          </a:p>
          <a:p>
            <a:pPr lvl="1" algn="just" eaLnBrk="1" hangingPunct="1"/>
            <a:r>
              <a:rPr lang="en-AU" altLang="en-US" sz="1800" dirty="0"/>
              <a:t>Improved approaches to diagnosis</a:t>
            </a:r>
          </a:p>
          <a:p>
            <a:pPr lvl="1" algn="just" eaLnBrk="1" hangingPunct="1"/>
            <a:r>
              <a:rPr lang="en-AU" altLang="en-US" sz="1800" dirty="0"/>
              <a:t>Range of regimens to treat disease and infection (TPT)</a:t>
            </a:r>
          </a:p>
          <a:p>
            <a:pPr lvl="1" algn="just" eaLnBrk="1" hangingPunct="1"/>
            <a:r>
              <a:rPr lang="en-AU" altLang="en-US" sz="1800" dirty="0"/>
              <a:t>Availability of child-friendly formulations</a:t>
            </a:r>
          </a:p>
          <a:p>
            <a:pPr lvl="1" algn="just" eaLnBrk="1" hangingPunct="1">
              <a:spcAft>
                <a:spcPts val="1200"/>
              </a:spcAft>
            </a:pPr>
            <a:r>
              <a:rPr lang="en-AU" altLang="en-US" sz="1800" dirty="0"/>
              <a:t>Reporting of age-disaggregated data</a:t>
            </a:r>
          </a:p>
          <a:p>
            <a:pPr algn="just" eaLnBrk="1" hangingPunct="1">
              <a:spcAft>
                <a:spcPts val="1200"/>
              </a:spcAft>
            </a:pPr>
            <a:r>
              <a:rPr lang="en-AU" altLang="en-US" sz="2000" dirty="0"/>
              <a:t>Mothers, children and adolescents with TB commonly present for care within maternal and child health services .</a:t>
            </a:r>
          </a:p>
          <a:p>
            <a:pPr algn="just" eaLnBrk="1" hangingPunct="1"/>
            <a:r>
              <a:rPr lang="en-AU" altLang="en-US" sz="2000" dirty="0"/>
              <a:t>Major policy-practice gaps remain, </a:t>
            </a:r>
            <a:r>
              <a:rPr lang="en-US" sz="2000" dirty="0"/>
              <a:t>and implementation challenges exist at all levels</a:t>
            </a:r>
            <a:r>
              <a:rPr lang="en-AU" sz="2000" dirty="0"/>
              <a:t> of health services.</a:t>
            </a:r>
          </a:p>
          <a:p>
            <a:endParaRPr lang="en-ZA" sz="2000" dirty="0"/>
          </a:p>
        </p:txBody>
      </p:sp>
      <p:pic>
        <p:nvPicPr>
          <p:cNvPr id="6" name="Picture 5">
            <a:extLst>
              <a:ext uri="{FF2B5EF4-FFF2-40B4-BE49-F238E27FC236}">
                <a16:creationId xmlns:a16="http://schemas.microsoft.com/office/drawing/2014/main" id="{F888FF26-C7A0-C0B9-FDBD-05D25F53ACA0}"/>
              </a:ext>
            </a:extLst>
          </p:cNvPr>
          <p:cNvPicPr>
            <a:picLocks noChangeAspect="1"/>
          </p:cNvPicPr>
          <p:nvPr/>
        </p:nvPicPr>
        <p:blipFill>
          <a:blip r:embed="rId3"/>
          <a:stretch>
            <a:fillRect/>
          </a:stretch>
        </p:blipFill>
        <p:spPr>
          <a:xfrm>
            <a:off x="9335127" y="1376363"/>
            <a:ext cx="1498815" cy="2120293"/>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05F500E0-C462-7192-D3FE-D3AF48D818AF}"/>
              </a:ext>
            </a:extLst>
          </p:cNvPr>
          <p:cNvPicPr>
            <a:picLocks noChangeAspect="1"/>
          </p:cNvPicPr>
          <p:nvPr/>
        </p:nvPicPr>
        <p:blipFill>
          <a:blip r:embed="rId4"/>
          <a:stretch>
            <a:fillRect/>
          </a:stretch>
        </p:blipFill>
        <p:spPr>
          <a:xfrm>
            <a:off x="9335127" y="3780351"/>
            <a:ext cx="1512168" cy="208835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02666005"/>
      </p:ext>
    </p:extLst>
  </p:cSld>
  <p:clrMapOvr>
    <a:masterClrMapping/>
  </p:clrMapOvr>
</p:sld>
</file>

<file path=ppt/theme/theme1.xml><?xml version="1.0" encoding="utf-8"?>
<a:theme xmlns:a="http://schemas.openxmlformats.org/drawingml/2006/main" name="Custom Design">
  <a:themeElements>
    <a:clrScheme name="The Union colours">
      <a:dk1>
        <a:srgbClr val="043673"/>
      </a:dk1>
      <a:lt1>
        <a:srgbClr val="043673"/>
      </a:lt1>
      <a:dk2>
        <a:srgbClr val="FFFFFF"/>
      </a:dk2>
      <a:lt2>
        <a:srgbClr val="FFFFFF"/>
      </a:lt2>
      <a:accent1>
        <a:srgbClr val="043673"/>
      </a:accent1>
      <a:accent2>
        <a:srgbClr val="FCB814"/>
      </a:accent2>
      <a:accent3>
        <a:srgbClr val="7F7F7F"/>
      </a:accent3>
      <a:accent4>
        <a:srgbClr val="DBF2FD"/>
      </a:accent4>
      <a:accent5>
        <a:srgbClr val="007CD0"/>
      </a:accent5>
      <a:accent6>
        <a:srgbClr val="FCB814"/>
      </a:accent6>
      <a:hlink>
        <a:srgbClr val="0563C1"/>
      </a:hlink>
      <a:folHlink>
        <a:srgbClr val="954F72"/>
      </a:folHlink>
    </a:clrScheme>
    <a:fontScheme name="The Union">
      <a:majorFont>
        <a:latin typeface="Helvetic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5210</TotalTime>
  <Words>8249</Words>
  <Application>Microsoft Office PowerPoint</Application>
  <PresentationFormat>Widescreen</PresentationFormat>
  <Paragraphs>741</Paragraphs>
  <Slides>51</Slides>
  <Notes>50</Notes>
  <HiddenSlides>0</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51</vt:i4>
      </vt:variant>
    </vt:vector>
  </HeadingPairs>
  <TitlesOfParts>
    <vt:vector size="63" baseType="lpstr">
      <vt:lpstr>Abadi</vt:lpstr>
      <vt:lpstr>Aptos</vt:lpstr>
      <vt:lpstr>Aptos Narrow</vt:lpstr>
      <vt:lpstr>Arial</vt:lpstr>
      <vt:lpstr>BlinkMacSystemFont</vt:lpstr>
      <vt:lpstr>Calibri</vt:lpstr>
      <vt:lpstr>Courier New</vt:lpstr>
      <vt:lpstr>Helvetica</vt:lpstr>
      <vt:lpstr>Helvetica 57 Condensed</vt:lpstr>
      <vt:lpstr>Helvetica 77 Bold Condensed</vt:lpstr>
      <vt:lpstr>Wingdings</vt:lpstr>
      <vt:lpstr>Custom Design</vt:lpstr>
      <vt:lpstr>Module 1: Epidemiology</vt:lpstr>
      <vt:lpstr>Learning objectives</vt:lpstr>
      <vt:lpstr>Outline </vt:lpstr>
      <vt:lpstr>Outline </vt:lpstr>
      <vt:lpstr>Discussion –  setting specific practices</vt:lpstr>
      <vt:lpstr>Discussion: setting specific practices</vt:lpstr>
      <vt:lpstr>PowerPoint Presentation</vt:lpstr>
      <vt:lpstr>Introduction  and epidemiology</vt:lpstr>
      <vt:lpstr>Child and adolescent TB: increasing public health focus</vt:lpstr>
      <vt:lpstr>PowerPoint Presentation</vt:lpstr>
      <vt:lpstr>PowerPoint Presentation</vt:lpstr>
      <vt:lpstr> TB and the Sustainable Development Goals</vt:lpstr>
      <vt:lpstr> TB and the Sustainable Development Goals</vt:lpstr>
      <vt:lpstr> TB and the Sustainable Development Goals</vt:lpstr>
      <vt:lpstr>Epidemiology of TB among children  and adolescents</vt:lpstr>
      <vt:lpstr>Evidence-based policy well developed</vt:lpstr>
      <vt:lpstr>..but wide policy-practice gaps persist</vt:lpstr>
      <vt:lpstr>Fundamentals of TB Exposure | Infection | Disease</vt:lpstr>
      <vt:lpstr>Fundamentals of Tuberculosis</vt:lpstr>
      <vt:lpstr>From exposure to disease</vt:lpstr>
      <vt:lpstr>Difference between TB infection and disease </vt:lpstr>
      <vt:lpstr>Risk factors for TB Infection | Disease | Severe disease</vt:lpstr>
      <vt:lpstr>Risk factors for TB infection in children and adolescents </vt:lpstr>
      <vt:lpstr> Risk factors for TB disease in children and adolescents  </vt:lpstr>
      <vt:lpstr>The risk of TB disease is higher among young children </vt:lpstr>
      <vt:lpstr>The risk of severe TB disease is higher among young children </vt:lpstr>
      <vt:lpstr>The risk of TB disease and severe TB disease is high among children living with HIV, especially those not on ART</vt:lpstr>
      <vt:lpstr>TB-associated risks for adolescents</vt:lpstr>
      <vt:lpstr>Factors related to  TB transmission </vt:lpstr>
      <vt:lpstr>Transmission risk increases with age </vt:lpstr>
      <vt:lpstr>Age-related spectrum of TB in children and adolescents</vt:lpstr>
      <vt:lpstr>Site of disease presentation</vt:lpstr>
      <vt:lpstr>Multidrug resistant TB</vt:lpstr>
      <vt:lpstr>Routine TB  recording and reporting </vt:lpstr>
      <vt:lpstr>Routine TB recording and reporting </vt:lpstr>
      <vt:lpstr>Case study quiz – group exercise</vt:lpstr>
      <vt:lpstr>Case study #1</vt:lpstr>
      <vt:lpstr>Case study #1</vt:lpstr>
      <vt:lpstr>Case study #1</vt:lpstr>
      <vt:lpstr>Case study #1</vt:lpstr>
      <vt:lpstr>Case study #1</vt:lpstr>
      <vt:lpstr>Case study #1</vt:lpstr>
      <vt:lpstr>Case study #1</vt:lpstr>
      <vt:lpstr>Case study #1</vt:lpstr>
      <vt:lpstr>Discussion –  setting specific practices</vt:lpstr>
      <vt:lpstr>Discussion: setting specific practices</vt:lpstr>
      <vt:lpstr>PowerPoint Presentation</vt:lpstr>
      <vt:lpstr>Conclusion Summary of key points</vt:lpstr>
      <vt:lpstr> Summary of key learning points </vt:lpstr>
      <vt:lpstr>References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Sandy Picken</dc:creator>
  <cp:lastModifiedBy>Sandy Picken</cp:lastModifiedBy>
  <cp:revision>187</cp:revision>
  <dcterms:created xsi:type="dcterms:W3CDTF">2024-02-01T06:50:47Z</dcterms:created>
  <dcterms:modified xsi:type="dcterms:W3CDTF">2024-09-16T13:55:43Z</dcterms:modified>
</cp:coreProperties>
</file>